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notesMasterIdLst>
    <p:notesMasterId r:id="rId16"/>
  </p:notesMasterIdLst>
  <p:sldIdLst>
    <p:sldId id="256" r:id="rId2"/>
    <p:sldId id="271" r:id="rId3"/>
    <p:sldId id="291" r:id="rId4"/>
    <p:sldId id="296" r:id="rId5"/>
    <p:sldId id="301" r:id="rId6"/>
    <p:sldId id="278" r:id="rId7"/>
    <p:sldId id="277" r:id="rId8"/>
    <p:sldId id="272" r:id="rId9"/>
    <p:sldId id="273" r:id="rId10"/>
    <p:sldId id="274" r:id="rId11"/>
    <p:sldId id="279" r:id="rId12"/>
    <p:sldId id="288" r:id="rId13"/>
    <p:sldId id="295" r:id="rId14"/>
    <p:sldId id="292" r:id="rId15"/>
  </p:sldIdLst>
  <p:sldSz cx="12192000" cy="6858000"/>
  <p:notesSz cx="6784975" cy="9906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41" autoAdjust="0"/>
    <p:restoredTop sz="91321" autoAdjust="0"/>
  </p:normalViewPr>
  <p:slideViewPr>
    <p:cSldViewPr snapToGrid="0" showGuides="1">
      <p:cViewPr varScale="1">
        <p:scale>
          <a:sx n="75" d="100"/>
          <a:sy n="75" d="100"/>
        </p:scale>
        <p:origin x="84" y="552"/>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0156" cy="49702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43249" y="0"/>
            <a:ext cx="2940156" cy="497020"/>
          </a:xfrm>
          <a:prstGeom prst="rect">
            <a:avLst/>
          </a:prstGeom>
        </p:spPr>
        <p:txBody>
          <a:bodyPr vert="horz" lIns="91440" tIns="45720" rIns="91440" bIns="45720" rtlCol="0"/>
          <a:lstStyle>
            <a:lvl1pPr algn="r">
              <a:defRPr sz="1200"/>
            </a:lvl1pPr>
          </a:lstStyle>
          <a:p>
            <a:fld id="{271D2789-28C2-4B81-8833-A2B07780F7FB}" type="datetimeFigureOut">
              <a:rPr kumimoji="1" lang="ja-JP" altLang="en-US" smtClean="0"/>
              <a:t>2020/1/20</a:t>
            </a:fld>
            <a:endParaRPr kumimoji="1" lang="ja-JP" altLang="en-US" dirty="0"/>
          </a:p>
        </p:txBody>
      </p:sp>
      <p:sp>
        <p:nvSpPr>
          <p:cNvPr id="4" name="スライド イメージ プレースホルダー 3"/>
          <p:cNvSpPr>
            <a:spLocks noGrp="1" noRot="1" noChangeAspect="1"/>
          </p:cNvSpPr>
          <p:nvPr>
            <p:ph type="sldImg" idx="2"/>
          </p:nvPr>
        </p:nvSpPr>
        <p:spPr>
          <a:xfrm>
            <a:off x="420688" y="1238250"/>
            <a:ext cx="5943600" cy="3343275"/>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8498" y="4767262"/>
            <a:ext cx="5427980" cy="39004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08981"/>
            <a:ext cx="2940156" cy="497019"/>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43249" y="9408981"/>
            <a:ext cx="2940156" cy="497019"/>
          </a:xfrm>
          <a:prstGeom prst="rect">
            <a:avLst/>
          </a:prstGeom>
        </p:spPr>
        <p:txBody>
          <a:bodyPr vert="horz" lIns="91440" tIns="45720" rIns="91440" bIns="45720" rtlCol="0" anchor="b"/>
          <a:lstStyle>
            <a:lvl1pPr algn="r">
              <a:defRPr sz="1200"/>
            </a:lvl1pPr>
          </a:lstStyle>
          <a:p>
            <a:fld id="{A375C5BE-9838-4329-B96F-3523E0CC724D}" type="slidenum">
              <a:rPr kumimoji="1" lang="ja-JP" altLang="en-US" smtClean="0"/>
              <a:t>‹#›</a:t>
            </a:fld>
            <a:endParaRPr kumimoji="1" lang="ja-JP" altLang="en-US" dirty="0"/>
          </a:p>
        </p:txBody>
      </p:sp>
    </p:spTree>
    <p:extLst>
      <p:ext uri="{BB962C8B-B14F-4D97-AF65-F5344CB8AC3E}">
        <p14:creationId xmlns:p14="http://schemas.microsoft.com/office/powerpoint/2010/main" val="29576746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75C5BE-9838-4329-B96F-3523E0CC724D}" type="slidenum">
              <a:rPr kumimoji="1" lang="ja-JP" altLang="en-US" smtClean="0"/>
              <a:t>2</a:t>
            </a:fld>
            <a:endParaRPr kumimoji="1" lang="ja-JP" altLang="en-US" dirty="0"/>
          </a:p>
        </p:txBody>
      </p:sp>
    </p:spTree>
    <p:extLst>
      <p:ext uri="{BB962C8B-B14F-4D97-AF65-F5344CB8AC3E}">
        <p14:creationId xmlns:p14="http://schemas.microsoft.com/office/powerpoint/2010/main" val="3420885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75C5BE-9838-4329-B96F-3523E0CC724D}" type="slidenum">
              <a:rPr kumimoji="1" lang="ja-JP" altLang="en-US" smtClean="0"/>
              <a:t>11</a:t>
            </a:fld>
            <a:endParaRPr kumimoji="1" lang="ja-JP" altLang="en-US" dirty="0"/>
          </a:p>
        </p:txBody>
      </p:sp>
    </p:spTree>
    <p:extLst>
      <p:ext uri="{BB962C8B-B14F-4D97-AF65-F5344CB8AC3E}">
        <p14:creationId xmlns:p14="http://schemas.microsoft.com/office/powerpoint/2010/main" val="3301409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75C5BE-9838-4329-B96F-3523E0CC724D}" type="slidenum">
              <a:rPr kumimoji="1" lang="ja-JP" altLang="en-US" smtClean="0"/>
              <a:t>12</a:t>
            </a:fld>
            <a:endParaRPr kumimoji="1" lang="ja-JP" altLang="en-US" dirty="0"/>
          </a:p>
        </p:txBody>
      </p:sp>
    </p:spTree>
    <p:extLst>
      <p:ext uri="{BB962C8B-B14F-4D97-AF65-F5344CB8AC3E}">
        <p14:creationId xmlns:p14="http://schemas.microsoft.com/office/powerpoint/2010/main" val="1730441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75C5BE-9838-4329-B96F-3523E0CC724D}" type="slidenum">
              <a:rPr kumimoji="1" lang="ja-JP" altLang="en-US" smtClean="0"/>
              <a:t>13</a:t>
            </a:fld>
            <a:endParaRPr kumimoji="1" lang="ja-JP" altLang="en-US" dirty="0"/>
          </a:p>
        </p:txBody>
      </p:sp>
    </p:spTree>
    <p:extLst>
      <p:ext uri="{BB962C8B-B14F-4D97-AF65-F5344CB8AC3E}">
        <p14:creationId xmlns:p14="http://schemas.microsoft.com/office/powerpoint/2010/main" val="2093569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75C5BE-9838-4329-B96F-3523E0CC724D}" type="slidenum">
              <a:rPr kumimoji="1" lang="ja-JP" altLang="en-US" smtClean="0"/>
              <a:t>14</a:t>
            </a:fld>
            <a:endParaRPr kumimoji="1" lang="ja-JP" altLang="en-US" dirty="0"/>
          </a:p>
        </p:txBody>
      </p:sp>
    </p:spTree>
    <p:extLst>
      <p:ext uri="{BB962C8B-B14F-4D97-AF65-F5344CB8AC3E}">
        <p14:creationId xmlns:p14="http://schemas.microsoft.com/office/powerpoint/2010/main" val="1802404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75C5BE-9838-4329-B96F-3523E0CC724D}" type="slidenum">
              <a:rPr kumimoji="1" lang="ja-JP" altLang="en-US" smtClean="0"/>
              <a:t>3</a:t>
            </a:fld>
            <a:endParaRPr kumimoji="1" lang="ja-JP" altLang="en-US" dirty="0"/>
          </a:p>
        </p:txBody>
      </p:sp>
    </p:spTree>
    <p:extLst>
      <p:ext uri="{BB962C8B-B14F-4D97-AF65-F5344CB8AC3E}">
        <p14:creationId xmlns:p14="http://schemas.microsoft.com/office/powerpoint/2010/main" val="61203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75C5BE-9838-4329-B96F-3523E0CC724D}" type="slidenum">
              <a:rPr kumimoji="1" lang="ja-JP" altLang="en-US" smtClean="0"/>
              <a:t>4</a:t>
            </a:fld>
            <a:endParaRPr kumimoji="1" lang="ja-JP" altLang="en-US" dirty="0"/>
          </a:p>
        </p:txBody>
      </p:sp>
    </p:spTree>
    <p:extLst>
      <p:ext uri="{BB962C8B-B14F-4D97-AF65-F5344CB8AC3E}">
        <p14:creationId xmlns:p14="http://schemas.microsoft.com/office/powerpoint/2010/main" val="1605658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75C5BE-9838-4329-B96F-3523E0CC724D}" type="slidenum">
              <a:rPr kumimoji="1" lang="ja-JP" altLang="en-US" smtClean="0"/>
              <a:t>5</a:t>
            </a:fld>
            <a:endParaRPr kumimoji="1" lang="ja-JP" altLang="en-US" dirty="0"/>
          </a:p>
        </p:txBody>
      </p:sp>
    </p:spTree>
    <p:extLst>
      <p:ext uri="{BB962C8B-B14F-4D97-AF65-F5344CB8AC3E}">
        <p14:creationId xmlns:p14="http://schemas.microsoft.com/office/powerpoint/2010/main" val="3783529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75C5BE-9838-4329-B96F-3523E0CC724D}" type="slidenum">
              <a:rPr kumimoji="1" lang="ja-JP" altLang="en-US" smtClean="0"/>
              <a:t>6</a:t>
            </a:fld>
            <a:endParaRPr kumimoji="1" lang="ja-JP" altLang="en-US" dirty="0"/>
          </a:p>
        </p:txBody>
      </p:sp>
    </p:spTree>
    <p:extLst>
      <p:ext uri="{BB962C8B-B14F-4D97-AF65-F5344CB8AC3E}">
        <p14:creationId xmlns:p14="http://schemas.microsoft.com/office/powerpoint/2010/main" val="2120369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75C5BE-9838-4329-B96F-3523E0CC724D}" type="slidenum">
              <a:rPr kumimoji="1" lang="ja-JP" altLang="en-US" smtClean="0"/>
              <a:t>7</a:t>
            </a:fld>
            <a:endParaRPr kumimoji="1" lang="ja-JP" altLang="en-US" dirty="0"/>
          </a:p>
        </p:txBody>
      </p:sp>
    </p:spTree>
    <p:extLst>
      <p:ext uri="{BB962C8B-B14F-4D97-AF65-F5344CB8AC3E}">
        <p14:creationId xmlns:p14="http://schemas.microsoft.com/office/powerpoint/2010/main" val="4016484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75C5BE-9838-4329-B96F-3523E0CC724D}" type="slidenum">
              <a:rPr kumimoji="1" lang="ja-JP" altLang="en-US" smtClean="0"/>
              <a:t>8</a:t>
            </a:fld>
            <a:endParaRPr kumimoji="1" lang="ja-JP" altLang="en-US" dirty="0"/>
          </a:p>
        </p:txBody>
      </p:sp>
    </p:spTree>
    <p:extLst>
      <p:ext uri="{BB962C8B-B14F-4D97-AF65-F5344CB8AC3E}">
        <p14:creationId xmlns:p14="http://schemas.microsoft.com/office/powerpoint/2010/main" val="3891951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75C5BE-9838-4329-B96F-3523E0CC724D}" type="slidenum">
              <a:rPr kumimoji="1" lang="ja-JP" altLang="en-US" smtClean="0"/>
              <a:t>9</a:t>
            </a:fld>
            <a:endParaRPr kumimoji="1" lang="ja-JP" altLang="en-US" dirty="0"/>
          </a:p>
        </p:txBody>
      </p:sp>
    </p:spTree>
    <p:extLst>
      <p:ext uri="{BB962C8B-B14F-4D97-AF65-F5344CB8AC3E}">
        <p14:creationId xmlns:p14="http://schemas.microsoft.com/office/powerpoint/2010/main" val="3258213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75C5BE-9838-4329-B96F-3523E0CC724D}" type="slidenum">
              <a:rPr kumimoji="1" lang="ja-JP" altLang="en-US" smtClean="0"/>
              <a:t>10</a:t>
            </a:fld>
            <a:endParaRPr kumimoji="1" lang="ja-JP" altLang="en-US" dirty="0"/>
          </a:p>
        </p:txBody>
      </p:sp>
    </p:spTree>
    <p:extLst>
      <p:ext uri="{BB962C8B-B14F-4D97-AF65-F5344CB8AC3E}">
        <p14:creationId xmlns:p14="http://schemas.microsoft.com/office/powerpoint/2010/main" val="3824851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E3B8F42-69B9-41F5-A413-279FC2BFED89}" type="datetimeFigureOut">
              <a:rPr kumimoji="1" lang="ja-JP" altLang="en-US" smtClean="0"/>
              <a:t>2020/1/20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9AF0439-BF6F-4576-8ECF-C94B274EFC78}" type="slidenum">
              <a:rPr kumimoji="1" lang="ja-JP" altLang="en-US" smtClean="0"/>
              <a:t>‹#›</a:t>
            </a:fld>
            <a:endParaRPr kumimoji="1" lang="ja-JP" altLang="en-US" dirty="0"/>
          </a:p>
        </p:txBody>
      </p:sp>
    </p:spTree>
    <p:extLst>
      <p:ext uri="{BB962C8B-B14F-4D97-AF65-F5344CB8AC3E}">
        <p14:creationId xmlns:p14="http://schemas.microsoft.com/office/powerpoint/2010/main" val="524896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3B8F42-69B9-41F5-A413-279FC2BFED89}" type="datetimeFigureOut">
              <a:rPr kumimoji="1" lang="ja-JP" altLang="en-US" smtClean="0"/>
              <a:t>2020/1/20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9AF0439-BF6F-4576-8ECF-C94B274EFC78}" type="slidenum">
              <a:rPr kumimoji="1" lang="ja-JP" altLang="en-US" smtClean="0"/>
              <a:t>‹#›</a:t>
            </a:fld>
            <a:endParaRPr kumimoji="1" lang="ja-JP" altLang="en-US" dirty="0"/>
          </a:p>
        </p:txBody>
      </p:sp>
    </p:spTree>
    <p:extLst>
      <p:ext uri="{BB962C8B-B14F-4D97-AF65-F5344CB8AC3E}">
        <p14:creationId xmlns:p14="http://schemas.microsoft.com/office/powerpoint/2010/main" val="1091883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3B8F42-69B9-41F5-A413-279FC2BFED89}" type="datetimeFigureOut">
              <a:rPr kumimoji="1" lang="ja-JP" altLang="en-US" smtClean="0"/>
              <a:t>2020/1/20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9AF0439-BF6F-4576-8ECF-C94B274EFC78}" type="slidenum">
              <a:rPr kumimoji="1" lang="ja-JP" altLang="en-US" smtClean="0"/>
              <a:t>‹#›</a:t>
            </a:fld>
            <a:endParaRPr kumimoji="1" lang="ja-JP" altLang="en-US" dirty="0"/>
          </a:p>
        </p:txBody>
      </p:sp>
    </p:spTree>
    <p:extLst>
      <p:ext uri="{BB962C8B-B14F-4D97-AF65-F5344CB8AC3E}">
        <p14:creationId xmlns:p14="http://schemas.microsoft.com/office/powerpoint/2010/main" val="257312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3B8F42-69B9-41F5-A413-279FC2BFED89}" type="datetimeFigureOut">
              <a:rPr kumimoji="1" lang="ja-JP" altLang="en-US" smtClean="0"/>
              <a:t>2020/1/20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9AF0439-BF6F-4576-8ECF-C94B274EFC78}" type="slidenum">
              <a:rPr kumimoji="1" lang="ja-JP" altLang="en-US" smtClean="0"/>
              <a:t>‹#›</a:t>
            </a:fld>
            <a:endParaRPr kumimoji="1" lang="ja-JP" altLang="en-US" dirty="0"/>
          </a:p>
        </p:txBody>
      </p:sp>
    </p:spTree>
    <p:extLst>
      <p:ext uri="{BB962C8B-B14F-4D97-AF65-F5344CB8AC3E}">
        <p14:creationId xmlns:p14="http://schemas.microsoft.com/office/powerpoint/2010/main" val="466046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E3B8F42-69B9-41F5-A413-279FC2BFED89}" type="datetimeFigureOut">
              <a:rPr kumimoji="1" lang="ja-JP" altLang="en-US" smtClean="0"/>
              <a:t>2020/1/20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9AF0439-BF6F-4576-8ECF-C94B274EFC78}" type="slidenum">
              <a:rPr kumimoji="1" lang="ja-JP" altLang="en-US" smtClean="0"/>
              <a:t>‹#›</a:t>
            </a:fld>
            <a:endParaRPr kumimoji="1" lang="ja-JP" altLang="en-US" dirty="0"/>
          </a:p>
        </p:txBody>
      </p:sp>
    </p:spTree>
    <p:extLst>
      <p:ext uri="{BB962C8B-B14F-4D97-AF65-F5344CB8AC3E}">
        <p14:creationId xmlns:p14="http://schemas.microsoft.com/office/powerpoint/2010/main" val="1144659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E3B8F42-69B9-41F5-A413-279FC2BFED89}" type="datetimeFigureOut">
              <a:rPr kumimoji="1" lang="ja-JP" altLang="en-US" smtClean="0"/>
              <a:t>2020/1/20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09AF0439-BF6F-4576-8ECF-C94B274EFC78}" type="slidenum">
              <a:rPr kumimoji="1" lang="ja-JP" altLang="en-US" smtClean="0"/>
              <a:t>‹#›</a:t>
            </a:fld>
            <a:endParaRPr kumimoji="1" lang="ja-JP" altLang="en-US" dirty="0"/>
          </a:p>
        </p:txBody>
      </p:sp>
    </p:spTree>
    <p:extLst>
      <p:ext uri="{BB962C8B-B14F-4D97-AF65-F5344CB8AC3E}">
        <p14:creationId xmlns:p14="http://schemas.microsoft.com/office/powerpoint/2010/main" val="1542421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E3B8F42-69B9-41F5-A413-279FC2BFED89}" type="datetimeFigureOut">
              <a:rPr kumimoji="1" lang="ja-JP" altLang="en-US" smtClean="0"/>
              <a:t>2020/1/20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09AF0439-BF6F-4576-8ECF-C94B274EFC78}" type="slidenum">
              <a:rPr kumimoji="1" lang="ja-JP" altLang="en-US" smtClean="0"/>
              <a:t>‹#›</a:t>
            </a:fld>
            <a:endParaRPr kumimoji="1" lang="ja-JP" altLang="en-US" dirty="0"/>
          </a:p>
        </p:txBody>
      </p:sp>
    </p:spTree>
    <p:extLst>
      <p:ext uri="{BB962C8B-B14F-4D97-AF65-F5344CB8AC3E}">
        <p14:creationId xmlns:p14="http://schemas.microsoft.com/office/powerpoint/2010/main" val="2892871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E3B8F42-69B9-41F5-A413-279FC2BFED89}" type="datetimeFigureOut">
              <a:rPr kumimoji="1" lang="ja-JP" altLang="en-US" smtClean="0"/>
              <a:t>2020/1/20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09AF0439-BF6F-4576-8ECF-C94B274EFC78}" type="slidenum">
              <a:rPr kumimoji="1" lang="ja-JP" altLang="en-US" smtClean="0"/>
              <a:t>‹#›</a:t>
            </a:fld>
            <a:endParaRPr kumimoji="1" lang="ja-JP" altLang="en-US" dirty="0"/>
          </a:p>
        </p:txBody>
      </p:sp>
    </p:spTree>
    <p:extLst>
      <p:ext uri="{BB962C8B-B14F-4D97-AF65-F5344CB8AC3E}">
        <p14:creationId xmlns:p14="http://schemas.microsoft.com/office/powerpoint/2010/main" val="983626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E3B8F42-69B9-41F5-A413-279FC2BFED89}" type="datetimeFigureOut">
              <a:rPr kumimoji="1" lang="ja-JP" altLang="en-US" smtClean="0"/>
              <a:t>2020/1/20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09AF0439-BF6F-4576-8ECF-C94B274EFC78}" type="slidenum">
              <a:rPr kumimoji="1" lang="ja-JP" altLang="en-US" smtClean="0"/>
              <a:t>‹#›</a:t>
            </a:fld>
            <a:endParaRPr kumimoji="1" lang="ja-JP" altLang="en-US" dirty="0"/>
          </a:p>
        </p:txBody>
      </p:sp>
    </p:spTree>
    <p:extLst>
      <p:ext uri="{BB962C8B-B14F-4D97-AF65-F5344CB8AC3E}">
        <p14:creationId xmlns:p14="http://schemas.microsoft.com/office/powerpoint/2010/main" val="3130450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E3B8F42-69B9-41F5-A413-279FC2BFED89}" type="datetimeFigureOut">
              <a:rPr kumimoji="1" lang="ja-JP" altLang="en-US" smtClean="0"/>
              <a:t>2020/1/20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09AF0439-BF6F-4576-8ECF-C94B274EFC78}" type="slidenum">
              <a:rPr kumimoji="1" lang="ja-JP" altLang="en-US" smtClean="0"/>
              <a:t>‹#›</a:t>
            </a:fld>
            <a:endParaRPr kumimoji="1" lang="ja-JP" altLang="en-US" dirty="0"/>
          </a:p>
        </p:txBody>
      </p:sp>
    </p:spTree>
    <p:extLst>
      <p:ext uri="{BB962C8B-B14F-4D97-AF65-F5344CB8AC3E}">
        <p14:creationId xmlns:p14="http://schemas.microsoft.com/office/powerpoint/2010/main" val="2679748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E3B8F42-69B9-41F5-A413-279FC2BFED89}" type="datetimeFigureOut">
              <a:rPr kumimoji="1" lang="ja-JP" altLang="en-US" smtClean="0"/>
              <a:t>2020/1/20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09AF0439-BF6F-4576-8ECF-C94B274EFC78}" type="slidenum">
              <a:rPr kumimoji="1" lang="ja-JP" altLang="en-US" smtClean="0"/>
              <a:t>‹#›</a:t>
            </a:fld>
            <a:endParaRPr kumimoji="1" lang="ja-JP" altLang="en-US" dirty="0"/>
          </a:p>
        </p:txBody>
      </p:sp>
    </p:spTree>
    <p:extLst>
      <p:ext uri="{BB962C8B-B14F-4D97-AF65-F5344CB8AC3E}">
        <p14:creationId xmlns:p14="http://schemas.microsoft.com/office/powerpoint/2010/main" val="180542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3B8F42-69B9-41F5-A413-279FC2BFED89}" type="datetimeFigureOut">
              <a:rPr kumimoji="1" lang="ja-JP" altLang="en-US" smtClean="0"/>
              <a:t>2020/1/20</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AF0439-BF6F-4576-8ECF-C94B274EFC78}" type="slidenum">
              <a:rPr kumimoji="1" lang="ja-JP" altLang="en-US" smtClean="0"/>
              <a:t>‹#›</a:t>
            </a:fld>
            <a:endParaRPr kumimoji="1" lang="ja-JP" altLang="en-US" dirty="0"/>
          </a:p>
        </p:txBody>
      </p:sp>
    </p:spTree>
    <p:extLst>
      <p:ext uri="{BB962C8B-B14F-4D97-AF65-F5344CB8AC3E}">
        <p14:creationId xmlns:p14="http://schemas.microsoft.com/office/powerpoint/2010/main" val="297221060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836615" y="1428745"/>
            <a:ext cx="10331449" cy="2528887"/>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srgbClr val="DAAE83"/>
              </a:solidFill>
            </a:endParaRPr>
          </a:p>
        </p:txBody>
      </p:sp>
      <p:sp>
        <p:nvSpPr>
          <p:cNvPr id="2" name="タイトル 1"/>
          <p:cNvSpPr>
            <a:spLocks noGrp="1"/>
          </p:cNvSpPr>
          <p:nvPr>
            <p:ph type="ctrTitle"/>
          </p:nvPr>
        </p:nvSpPr>
        <p:spPr>
          <a:xfrm>
            <a:off x="1109664" y="1685921"/>
            <a:ext cx="10058400" cy="2053400"/>
          </a:xfrm>
        </p:spPr>
        <p:txBody>
          <a:bodyPr>
            <a:normAutofit fontScale="90000"/>
          </a:bodyPr>
          <a:lstStyle/>
          <a:p>
            <a:r>
              <a:rPr lang="ja-JP" altLang="en-US" dirty="0" smtClean="0"/>
              <a:t>なぜ、５限目の授業は眠たい？</a:t>
            </a:r>
            <a:r>
              <a:rPr lang="en-US" altLang="ja-JP" dirty="0" smtClean="0"/>
              <a:t/>
            </a:r>
            <a:br>
              <a:rPr lang="en-US" altLang="ja-JP" dirty="0" smtClean="0"/>
            </a:br>
            <a:endParaRPr kumimoji="1" lang="ja-JP" altLang="en-US" dirty="0"/>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8587" y="3814762"/>
            <a:ext cx="3057526" cy="3057526"/>
          </a:xfrm>
          <a:prstGeom prst="rect">
            <a:avLst/>
          </a:prstGeom>
        </p:spPr>
      </p:pic>
    </p:spTree>
    <p:extLst>
      <p:ext uri="{BB962C8B-B14F-4D97-AF65-F5344CB8AC3E}">
        <p14:creationId xmlns:p14="http://schemas.microsoft.com/office/powerpoint/2010/main" val="3550878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79413" y="193675"/>
            <a:ext cx="11549062" cy="763588"/>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DAAE83"/>
              </a:solidFill>
            </a:endParaRPr>
          </a:p>
        </p:txBody>
      </p:sp>
      <p:pic>
        <p:nvPicPr>
          <p:cNvPr id="53" name="図 52"/>
          <p:cNvPicPr>
            <a:picLocks noChangeAspect="1"/>
          </p:cNvPicPr>
          <p:nvPr/>
        </p:nvPicPr>
        <p:blipFill rotWithShape="1">
          <a:blip r:embed="rId3" cstate="print">
            <a:extLst>
              <a:ext uri="{28A0092B-C50C-407E-A947-70E740481C1C}">
                <a14:useLocalDpi xmlns:a14="http://schemas.microsoft.com/office/drawing/2010/main" val="0"/>
              </a:ext>
            </a:extLst>
          </a:blip>
          <a:srcRect b="-2018"/>
          <a:stretch/>
        </p:blipFill>
        <p:spPr>
          <a:xfrm>
            <a:off x="521302" y="1900976"/>
            <a:ext cx="5328435" cy="4763403"/>
          </a:xfrm>
          <a:prstGeom prst="rect">
            <a:avLst/>
          </a:prstGeom>
        </p:spPr>
      </p:pic>
      <p:sp>
        <p:nvSpPr>
          <p:cNvPr id="56" name="テキスト ボックス 55"/>
          <p:cNvSpPr txBox="1"/>
          <p:nvPr/>
        </p:nvSpPr>
        <p:spPr>
          <a:xfrm>
            <a:off x="1824629" y="1377756"/>
            <a:ext cx="2262158" cy="523220"/>
          </a:xfrm>
          <a:prstGeom prst="rect">
            <a:avLst/>
          </a:prstGeom>
          <a:noFill/>
        </p:spPr>
        <p:txBody>
          <a:bodyPr wrap="none" rtlCol="0">
            <a:spAutoFit/>
          </a:bodyPr>
          <a:lstStyle/>
          <a:p>
            <a:r>
              <a:rPr kumimoji="1" lang="ja-JP" altLang="en-US" sz="2800" dirty="0" smtClean="0"/>
              <a:t>基本グループ</a:t>
            </a:r>
            <a:endParaRPr kumimoji="1" lang="ja-JP" altLang="en-US" sz="2800" dirty="0"/>
          </a:p>
        </p:txBody>
      </p:sp>
      <p:sp>
        <p:nvSpPr>
          <p:cNvPr id="11" name="テキスト ボックス 10"/>
          <p:cNvSpPr txBox="1"/>
          <p:nvPr/>
        </p:nvSpPr>
        <p:spPr>
          <a:xfrm>
            <a:off x="6532472" y="2137464"/>
            <a:ext cx="5294839" cy="2062103"/>
          </a:xfrm>
          <a:prstGeom prst="rect">
            <a:avLst/>
          </a:prstGeom>
          <a:noFill/>
          <a:ln w="28575">
            <a:noFill/>
          </a:ln>
        </p:spPr>
        <p:txBody>
          <a:bodyPr wrap="square" rtlCol="0">
            <a:spAutoFit/>
          </a:bodyPr>
          <a:lstStyle/>
          <a:p>
            <a:r>
              <a:rPr lang="ja-JP" altLang="en-US" sz="3200" dirty="0" smtClean="0"/>
              <a:t>④元のグループに戻り、専門グループで集めた情報をもとに、グループで２</a:t>
            </a:r>
            <a:r>
              <a:rPr lang="ja-JP" altLang="en-US" sz="3200" dirty="0"/>
              <a:t>０</a:t>
            </a:r>
            <a:r>
              <a:rPr lang="ja-JP" altLang="en-US" sz="3200" dirty="0" smtClean="0"/>
              <a:t>０字以内でまとめる。</a:t>
            </a:r>
            <a:endParaRPr kumimoji="1" lang="en-US" altLang="ja-JP" sz="3200" dirty="0" smtClean="0"/>
          </a:p>
        </p:txBody>
      </p:sp>
      <p:sp>
        <p:nvSpPr>
          <p:cNvPr id="7" name="テキスト ボックス 6"/>
          <p:cNvSpPr txBox="1"/>
          <p:nvPr/>
        </p:nvSpPr>
        <p:spPr>
          <a:xfrm>
            <a:off x="3208394" y="266360"/>
            <a:ext cx="5770712" cy="584775"/>
          </a:xfrm>
          <a:prstGeom prst="rect">
            <a:avLst/>
          </a:prstGeom>
          <a:noFill/>
        </p:spPr>
        <p:txBody>
          <a:bodyPr wrap="square" rtlCol="0">
            <a:spAutoFit/>
          </a:bodyPr>
          <a:lstStyle/>
          <a:p>
            <a:r>
              <a:rPr lang="ja-JP" altLang="en-US" sz="3200" dirty="0" smtClean="0"/>
              <a:t>なぜ、５</a:t>
            </a:r>
            <a:r>
              <a:rPr lang="ja-JP" altLang="en-US" sz="3200" dirty="0"/>
              <a:t>限目の授業は</a:t>
            </a:r>
            <a:r>
              <a:rPr lang="ja-JP" altLang="en-US" sz="3200" dirty="0" smtClean="0"/>
              <a:t>眠たい？</a:t>
            </a:r>
            <a:endParaRPr kumimoji="1" lang="ja-JP" altLang="en-US" sz="3200" dirty="0"/>
          </a:p>
        </p:txBody>
      </p:sp>
    </p:spTree>
    <p:extLst>
      <p:ext uri="{BB962C8B-B14F-4D97-AF65-F5344CB8AC3E}">
        <p14:creationId xmlns:p14="http://schemas.microsoft.com/office/powerpoint/2010/main" val="2674479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973906">
            <a:off x="73602" y="2574768"/>
            <a:ext cx="5043125" cy="3188322"/>
          </a:xfrm>
          <a:prstGeom prst="rect">
            <a:avLst/>
          </a:prstGeom>
        </p:spPr>
      </p:pic>
      <p:sp>
        <p:nvSpPr>
          <p:cNvPr id="3" name="正方形/長方形 2"/>
          <p:cNvSpPr/>
          <p:nvPr/>
        </p:nvSpPr>
        <p:spPr bwMode="auto">
          <a:xfrm>
            <a:off x="379413" y="193675"/>
            <a:ext cx="11549062" cy="763588"/>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DAAE83"/>
              </a:solidFill>
            </a:endParaRPr>
          </a:p>
        </p:txBody>
      </p:sp>
      <p:sp>
        <p:nvSpPr>
          <p:cNvPr id="6" name="テキスト ボックス 5"/>
          <p:cNvSpPr txBox="1"/>
          <p:nvPr/>
        </p:nvSpPr>
        <p:spPr>
          <a:xfrm>
            <a:off x="3826094" y="283081"/>
            <a:ext cx="5779146" cy="584775"/>
          </a:xfrm>
          <a:prstGeom prst="rect">
            <a:avLst/>
          </a:prstGeom>
          <a:noFill/>
        </p:spPr>
        <p:txBody>
          <a:bodyPr wrap="none" rtlCol="0">
            <a:spAutoFit/>
          </a:bodyPr>
          <a:lstStyle/>
          <a:p>
            <a:r>
              <a:rPr lang="ja-JP" altLang="en-US" sz="3200" dirty="0" smtClean="0"/>
              <a:t>説明を聞いて納得してもらおう！</a:t>
            </a:r>
            <a:endParaRPr kumimoji="1" lang="ja-JP" altLang="en-US" sz="3200" dirty="0"/>
          </a:p>
        </p:txBody>
      </p:sp>
      <p:grpSp>
        <p:nvGrpSpPr>
          <p:cNvPr id="2" name="グループ化 1"/>
          <p:cNvGrpSpPr/>
          <p:nvPr/>
        </p:nvGrpSpPr>
        <p:grpSpPr>
          <a:xfrm>
            <a:off x="5537181" y="2023493"/>
            <a:ext cx="6195709" cy="2727434"/>
            <a:chOff x="5537181" y="2023493"/>
            <a:chExt cx="6195709" cy="2727434"/>
          </a:xfrm>
        </p:grpSpPr>
        <p:sp>
          <p:nvSpPr>
            <p:cNvPr id="5" name="角丸四角形吹き出し 4"/>
            <p:cNvSpPr/>
            <p:nvPr/>
          </p:nvSpPr>
          <p:spPr>
            <a:xfrm>
              <a:off x="5537181" y="2023493"/>
              <a:ext cx="6038193" cy="2727434"/>
            </a:xfrm>
            <a:prstGeom prst="wedgeRoundRectCallout">
              <a:avLst>
                <a:gd name="adj1" fmla="val -60258"/>
                <a:gd name="adj2" fmla="val 47471"/>
                <a:gd name="adj3" fmla="val 16667"/>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7" name="テキスト ボックス 6"/>
            <p:cNvSpPr txBox="1"/>
            <p:nvPr/>
          </p:nvSpPr>
          <p:spPr>
            <a:xfrm>
              <a:off x="5745353" y="3051871"/>
              <a:ext cx="5987537" cy="830997"/>
            </a:xfrm>
            <a:prstGeom prst="rect">
              <a:avLst/>
            </a:prstGeom>
            <a:noFill/>
          </p:spPr>
          <p:txBody>
            <a:bodyPr wrap="none" rtlCol="0">
              <a:spAutoFit/>
            </a:bodyPr>
            <a:lstStyle/>
            <a:p>
              <a:r>
                <a:rPr lang="ja-JP" altLang="en-US" sz="4800" dirty="0" smtClean="0"/>
                <a:t>ピーマンは体にいい！</a:t>
              </a:r>
              <a:endParaRPr lang="en-US" altLang="ja-JP" sz="4800" dirty="0" smtClean="0"/>
            </a:p>
          </p:txBody>
        </p:sp>
      </p:grpSp>
    </p:spTree>
    <p:extLst>
      <p:ext uri="{BB962C8B-B14F-4D97-AF65-F5344CB8AC3E}">
        <p14:creationId xmlns:p14="http://schemas.microsoft.com/office/powerpoint/2010/main" val="32342634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79413" y="193675"/>
            <a:ext cx="11549062" cy="763588"/>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DAAE83"/>
              </a:solidFill>
            </a:endParaRPr>
          </a:p>
        </p:txBody>
      </p:sp>
      <p:sp>
        <p:nvSpPr>
          <p:cNvPr id="11" name="テキスト ボックス 10"/>
          <p:cNvSpPr txBox="1"/>
          <p:nvPr/>
        </p:nvSpPr>
        <p:spPr>
          <a:xfrm>
            <a:off x="3697606" y="1216817"/>
            <a:ext cx="5876930" cy="769441"/>
          </a:xfrm>
          <a:prstGeom prst="rect">
            <a:avLst/>
          </a:prstGeom>
          <a:noFill/>
        </p:spPr>
        <p:txBody>
          <a:bodyPr wrap="none" rtlCol="0">
            <a:spAutoFit/>
          </a:bodyPr>
          <a:lstStyle/>
          <a:p>
            <a:r>
              <a:rPr lang="ja-JP" altLang="en-US" sz="4400" dirty="0"/>
              <a:t>　</a:t>
            </a:r>
            <a:r>
              <a:rPr lang="ja-JP" altLang="en-US" sz="4400" dirty="0" smtClean="0"/>
              <a:t>ピーマンは体にいい！</a:t>
            </a:r>
            <a:endParaRPr lang="en-US" altLang="ja-JP" sz="4400" dirty="0" smtClean="0"/>
          </a:p>
        </p:txBody>
      </p:sp>
      <p:grpSp>
        <p:nvGrpSpPr>
          <p:cNvPr id="9" name="グループ化 8"/>
          <p:cNvGrpSpPr/>
          <p:nvPr/>
        </p:nvGrpSpPr>
        <p:grpSpPr>
          <a:xfrm>
            <a:off x="3697606" y="2633727"/>
            <a:ext cx="7259696" cy="1460188"/>
            <a:chOff x="3697606" y="2633727"/>
            <a:chExt cx="7259696" cy="1460188"/>
          </a:xfrm>
        </p:grpSpPr>
        <p:sp>
          <p:nvSpPr>
            <p:cNvPr id="4" name="角丸四角形吹き出し 3"/>
            <p:cNvSpPr/>
            <p:nvPr/>
          </p:nvSpPr>
          <p:spPr>
            <a:xfrm>
              <a:off x="3697606" y="2633727"/>
              <a:ext cx="7259696" cy="1460188"/>
            </a:xfrm>
            <a:prstGeom prst="wedgeRoundRectCallout">
              <a:avLst>
                <a:gd name="adj1" fmla="val -7894"/>
                <a:gd name="adj2" fmla="val -97771"/>
                <a:gd name="adj3" fmla="val 16667"/>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 name="テキスト ボックス 11"/>
            <p:cNvSpPr txBox="1"/>
            <p:nvPr/>
          </p:nvSpPr>
          <p:spPr>
            <a:xfrm>
              <a:off x="3991230" y="2754330"/>
              <a:ext cx="6672447" cy="1323439"/>
            </a:xfrm>
            <a:prstGeom prst="rect">
              <a:avLst/>
            </a:prstGeom>
            <a:noFill/>
          </p:spPr>
          <p:txBody>
            <a:bodyPr wrap="square" rtlCol="0">
              <a:spAutoFit/>
            </a:bodyPr>
            <a:lstStyle/>
            <a:p>
              <a:r>
                <a:rPr lang="ja-JP" altLang="en-US" sz="4000" dirty="0" smtClean="0"/>
                <a:t>ビタミンＣが多く含まれているから</a:t>
              </a:r>
              <a:endParaRPr kumimoji="1" lang="en-US" altLang="ja-JP" sz="4000" dirty="0" smtClean="0"/>
            </a:p>
          </p:txBody>
        </p:sp>
      </p:grpSp>
      <p:pic>
        <p:nvPicPr>
          <p:cNvPr id="20" name="図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973906">
            <a:off x="285724" y="1311044"/>
            <a:ext cx="3098231" cy="1958738"/>
          </a:xfrm>
          <a:prstGeom prst="rect">
            <a:avLst/>
          </a:prstGeom>
        </p:spPr>
      </p:pic>
      <p:grpSp>
        <p:nvGrpSpPr>
          <p:cNvPr id="16" name="グループ化 15"/>
          <p:cNvGrpSpPr/>
          <p:nvPr/>
        </p:nvGrpSpPr>
        <p:grpSpPr>
          <a:xfrm>
            <a:off x="1587251" y="4860619"/>
            <a:ext cx="8171785" cy="1370955"/>
            <a:chOff x="1587251" y="4860619"/>
            <a:chExt cx="8171785" cy="1370955"/>
          </a:xfrm>
        </p:grpSpPr>
        <p:sp>
          <p:nvSpPr>
            <p:cNvPr id="21" name="角丸四角形吹き出し 20"/>
            <p:cNvSpPr/>
            <p:nvPr/>
          </p:nvSpPr>
          <p:spPr>
            <a:xfrm>
              <a:off x="1587251" y="4860619"/>
              <a:ext cx="8171785" cy="1370955"/>
            </a:xfrm>
            <a:prstGeom prst="wedgeRoundRectCallout">
              <a:avLst>
                <a:gd name="adj1" fmla="val -1634"/>
                <a:gd name="adj2" fmla="val -93312"/>
                <a:gd name="adj3" fmla="val 16667"/>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5" name="テキスト ボックス 14"/>
            <p:cNvSpPr txBox="1"/>
            <p:nvPr/>
          </p:nvSpPr>
          <p:spPr>
            <a:xfrm>
              <a:off x="2289570" y="4908135"/>
              <a:ext cx="7469466" cy="1323439"/>
            </a:xfrm>
            <a:prstGeom prst="rect">
              <a:avLst/>
            </a:prstGeom>
            <a:noFill/>
          </p:spPr>
          <p:txBody>
            <a:bodyPr wrap="square" rtlCol="0">
              <a:spAutoFit/>
            </a:bodyPr>
            <a:lstStyle/>
            <a:p>
              <a:r>
                <a:rPr lang="ja-JP" altLang="en-US" sz="4000" dirty="0" smtClean="0"/>
                <a:t>人間の健康維持</a:t>
              </a:r>
              <a:r>
                <a:rPr lang="ja-JP" altLang="en-US" sz="4000" dirty="0"/>
                <a:t>にはビタミンＣは必要</a:t>
              </a:r>
              <a:r>
                <a:rPr lang="ja-JP" altLang="en-US" sz="4000" dirty="0" smtClean="0"/>
                <a:t>不可欠</a:t>
              </a:r>
              <a:endParaRPr kumimoji="1" lang="en-US" altLang="ja-JP" sz="4000" dirty="0" smtClean="0"/>
            </a:p>
          </p:txBody>
        </p:sp>
      </p:grpSp>
      <p:sp>
        <p:nvSpPr>
          <p:cNvPr id="22" name="テキスト ボックス 21"/>
          <p:cNvSpPr txBox="1"/>
          <p:nvPr/>
        </p:nvSpPr>
        <p:spPr>
          <a:xfrm>
            <a:off x="3826094" y="283081"/>
            <a:ext cx="5779146" cy="584775"/>
          </a:xfrm>
          <a:prstGeom prst="rect">
            <a:avLst/>
          </a:prstGeom>
          <a:noFill/>
        </p:spPr>
        <p:txBody>
          <a:bodyPr wrap="none" rtlCol="0">
            <a:spAutoFit/>
          </a:bodyPr>
          <a:lstStyle/>
          <a:p>
            <a:r>
              <a:rPr lang="ja-JP" altLang="en-US" sz="3200" dirty="0" smtClean="0"/>
              <a:t>説明を聞いて納得してもらおう！</a:t>
            </a:r>
            <a:endParaRPr kumimoji="1" lang="ja-JP" altLang="en-US" sz="3200" dirty="0"/>
          </a:p>
        </p:txBody>
      </p:sp>
    </p:spTree>
    <p:extLst>
      <p:ext uri="{BB962C8B-B14F-4D97-AF65-F5344CB8AC3E}">
        <p14:creationId xmlns:p14="http://schemas.microsoft.com/office/powerpoint/2010/main" val="323411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79413" y="193675"/>
            <a:ext cx="11549062" cy="763588"/>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DAAE83"/>
              </a:solidFill>
            </a:endParaRPr>
          </a:p>
        </p:txBody>
      </p:sp>
      <p:sp>
        <p:nvSpPr>
          <p:cNvPr id="11" name="テキスト ボックス 10"/>
          <p:cNvSpPr txBox="1"/>
          <p:nvPr/>
        </p:nvSpPr>
        <p:spPr>
          <a:xfrm>
            <a:off x="3697606" y="1216817"/>
            <a:ext cx="5876930" cy="769441"/>
          </a:xfrm>
          <a:prstGeom prst="rect">
            <a:avLst/>
          </a:prstGeom>
          <a:noFill/>
        </p:spPr>
        <p:txBody>
          <a:bodyPr wrap="none" rtlCol="0">
            <a:spAutoFit/>
          </a:bodyPr>
          <a:lstStyle/>
          <a:p>
            <a:r>
              <a:rPr lang="ja-JP" altLang="en-US" sz="4400" dirty="0"/>
              <a:t>　</a:t>
            </a:r>
            <a:r>
              <a:rPr lang="ja-JP" altLang="en-US" sz="4400" dirty="0" smtClean="0"/>
              <a:t>ピーマンは体にいい！</a:t>
            </a:r>
            <a:endParaRPr lang="en-US" altLang="ja-JP" sz="4400" dirty="0" smtClean="0"/>
          </a:p>
        </p:txBody>
      </p:sp>
      <p:pic>
        <p:nvPicPr>
          <p:cNvPr id="20" name="図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973906">
            <a:off x="90854" y="1311044"/>
            <a:ext cx="3098231" cy="1958738"/>
          </a:xfrm>
          <a:prstGeom prst="rect">
            <a:avLst/>
          </a:prstGeom>
        </p:spPr>
      </p:pic>
      <p:grpSp>
        <p:nvGrpSpPr>
          <p:cNvPr id="7" name="グループ化 6"/>
          <p:cNvGrpSpPr/>
          <p:nvPr/>
        </p:nvGrpSpPr>
        <p:grpSpPr>
          <a:xfrm>
            <a:off x="3013023" y="2301586"/>
            <a:ext cx="9039069" cy="4451484"/>
            <a:chOff x="3013023" y="2301586"/>
            <a:chExt cx="9039069" cy="4451484"/>
          </a:xfrm>
        </p:grpSpPr>
        <p:sp>
          <p:nvSpPr>
            <p:cNvPr id="13" name="角丸四角形吹き出し 12"/>
            <p:cNvSpPr/>
            <p:nvPr/>
          </p:nvSpPr>
          <p:spPr>
            <a:xfrm>
              <a:off x="3013023" y="2301586"/>
              <a:ext cx="9039069" cy="4451484"/>
            </a:xfrm>
            <a:prstGeom prst="wedgeRoundRectCallout">
              <a:avLst>
                <a:gd name="adj1" fmla="val -9015"/>
                <a:gd name="adj2" fmla="val -59040"/>
                <a:gd name="adj3" fmla="val 16667"/>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テキスト ボックス 1"/>
            <p:cNvSpPr txBox="1"/>
            <p:nvPr/>
          </p:nvSpPr>
          <p:spPr>
            <a:xfrm>
              <a:off x="3252866" y="2495924"/>
              <a:ext cx="8675609" cy="3970318"/>
            </a:xfrm>
            <a:prstGeom prst="rect">
              <a:avLst/>
            </a:prstGeom>
            <a:noFill/>
          </p:spPr>
          <p:txBody>
            <a:bodyPr wrap="square" rtlCol="0">
              <a:spAutoFit/>
            </a:bodyPr>
            <a:lstStyle/>
            <a:p>
              <a:r>
                <a:rPr lang="ja-JP" altLang="en-US" dirty="0">
                  <a:latin typeface="+mn-ea"/>
                </a:rPr>
                <a:t>ピーマンに入っている栄養価と栄養の代表格としてあげるならばビタミン</a:t>
              </a:r>
              <a:r>
                <a:rPr lang="en-US" altLang="ja-JP" dirty="0">
                  <a:latin typeface="+mn-ea"/>
                </a:rPr>
                <a:t>C</a:t>
              </a:r>
              <a:r>
                <a:rPr lang="ja-JP" altLang="en-US" dirty="0">
                  <a:latin typeface="+mn-ea"/>
                </a:rPr>
                <a:t>です。夏野菜代表と言われているのはそこにもあると思います。ビタミン</a:t>
              </a:r>
              <a:r>
                <a:rPr lang="en-US" altLang="ja-JP" dirty="0">
                  <a:latin typeface="+mn-ea"/>
                </a:rPr>
                <a:t>C</a:t>
              </a:r>
              <a:r>
                <a:rPr lang="ja-JP" altLang="en-US" dirty="0">
                  <a:latin typeface="+mn-ea"/>
                </a:rPr>
                <a:t>は免疫力の強化、抗酸化作用をはじめとするいろいろな効果、効能を持っている栄養価です。ビタミン</a:t>
              </a:r>
              <a:r>
                <a:rPr lang="en-US" altLang="ja-JP" dirty="0">
                  <a:latin typeface="+mn-ea"/>
                </a:rPr>
                <a:t>C</a:t>
              </a:r>
              <a:r>
                <a:rPr lang="ja-JP" altLang="en-US" dirty="0">
                  <a:latin typeface="+mn-ea"/>
                </a:rPr>
                <a:t>はまた加熱しても潰れないことからも有名なビタミンです。また色素の沈下を防いでシミやソバカスも防ぎます。ビタミン</a:t>
              </a:r>
              <a:r>
                <a:rPr lang="en-US" altLang="ja-JP" dirty="0">
                  <a:latin typeface="+mn-ea"/>
                </a:rPr>
                <a:t>C</a:t>
              </a:r>
              <a:r>
                <a:rPr lang="ja-JP" altLang="en-US" dirty="0">
                  <a:latin typeface="+mn-ea"/>
                </a:rPr>
                <a:t>はレモンの</a:t>
              </a:r>
              <a:r>
                <a:rPr lang="en-US" altLang="ja-JP" dirty="0">
                  <a:latin typeface="+mn-ea"/>
                </a:rPr>
                <a:t>2</a:t>
              </a:r>
              <a:r>
                <a:rPr lang="ja-JP" altLang="en-US" dirty="0">
                  <a:latin typeface="+mn-ea"/>
                </a:rPr>
                <a:t>倍あると言われています。加熱には弱いです</a:t>
              </a:r>
              <a:r>
                <a:rPr lang="ja-JP" altLang="en-US" dirty="0" smtClean="0">
                  <a:latin typeface="+mn-ea"/>
                </a:rPr>
                <a:t>。</a:t>
              </a:r>
              <a:r>
                <a:rPr lang="ja-JP" altLang="en-US" dirty="0">
                  <a:latin typeface="+mn-ea"/>
                </a:rPr>
                <a:t>ピーマンの中にある栄養価として有名なのがビタミン</a:t>
              </a:r>
              <a:r>
                <a:rPr lang="en-US" altLang="ja-JP" dirty="0">
                  <a:latin typeface="+mn-ea"/>
                </a:rPr>
                <a:t>A</a:t>
              </a:r>
              <a:r>
                <a:rPr lang="ja-JP" altLang="en-US" dirty="0">
                  <a:latin typeface="+mn-ea"/>
                </a:rPr>
                <a:t>です。ピーマンは野菜の中でビタミン</a:t>
              </a:r>
              <a:r>
                <a:rPr lang="en-US" altLang="ja-JP" dirty="0">
                  <a:latin typeface="+mn-ea"/>
                </a:rPr>
                <a:t>A</a:t>
              </a:r>
              <a:r>
                <a:rPr lang="ja-JP" altLang="en-US" dirty="0">
                  <a:latin typeface="+mn-ea"/>
                </a:rPr>
                <a:t>とビタミン</a:t>
              </a:r>
              <a:r>
                <a:rPr lang="en-US" altLang="ja-JP" dirty="0">
                  <a:latin typeface="+mn-ea"/>
                </a:rPr>
                <a:t>C</a:t>
              </a:r>
              <a:r>
                <a:rPr lang="ja-JP" altLang="en-US" dirty="0">
                  <a:latin typeface="+mn-ea"/>
                </a:rPr>
                <a:t>が大量にあります。そのビタミン</a:t>
              </a:r>
              <a:r>
                <a:rPr lang="en-US" altLang="ja-JP" dirty="0">
                  <a:latin typeface="+mn-ea"/>
                </a:rPr>
                <a:t>A</a:t>
              </a:r>
              <a:r>
                <a:rPr lang="ja-JP" altLang="en-US" dirty="0">
                  <a:latin typeface="+mn-ea"/>
                </a:rPr>
                <a:t>は</a:t>
              </a:r>
              <a:r>
                <a:rPr lang="en-US" altLang="ja-JP" dirty="0">
                  <a:latin typeface="+mn-ea"/>
                </a:rPr>
                <a:t>100g</a:t>
              </a:r>
              <a:r>
                <a:rPr lang="ja-JP" altLang="en-US" dirty="0">
                  <a:latin typeface="+mn-ea"/>
                </a:rPr>
                <a:t>中</a:t>
              </a:r>
              <a:r>
                <a:rPr lang="en-US" altLang="ja-JP" dirty="0">
                  <a:latin typeface="+mn-ea"/>
                </a:rPr>
                <a:t>150IU</a:t>
              </a:r>
              <a:r>
                <a:rPr lang="ja-JP" altLang="en-US" dirty="0">
                  <a:latin typeface="+mn-ea"/>
                </a:rPr>
                <a:t>とトマトと同格であり、またビタミン</a:t>
              </a:r>
              <a:r>
                <a:rPr lang="en-US" altLang="ja-JP" dirty="0">
                  <a:latin typeface="+mn-ea"/>
                </a:rPr>
                <a:t>A</a:t>
              </a:r>
              <a:r>
                <a:rPr lang="ja-JP" altLang="en-US" dirty="0">
                  <a:latin typeface="+mn-ea"/>
                </a:rPr>
                <a:t>は加熱しながら油を吸収することで、栄養を更に吸収できると言われています。そんなビタミン</a:t>
              </a:r>
              <a:r>
                <a:rPr lang="en-US" altLang="ja-JP" dirty="0">
                  <a:latin typeface="+mn-ea"/>
                </a:rPr>
                <a:t>A</a:t>
              </a:r>
              <a:r>
                <a:rPr lang="ja-JP" altLang="en-US" dirty="0">
                  <a:latin typeface="+mn-ea"/>
                </a:rPr>
                <a:t>はまさしく疲労回復には効果があり夏バテにも効果はあります。中華料理のチンジャオロースーはまさしくビタミン</a:t>
              </a:r>
              <a:r>
                <a:rPr lang="en-US" altLang="ja-JP" dirty="0">
                  <a:latin typeface="+mn-ea"/>
                </a:rPr>
                <a:t>A</a:t>
              </a:r>
              <a:r>
                <a:rPr lang="ja-JP" altLang="en-US" dirty="0">
                  <a:latin typeface="+mn-ea"/>
                </a:rPr>
                <a:t>摂取にすぐれた料理です</a:t>
              </a:r>
              <a:r>
                <a:rPr lang="ja-JP" altLang="en-US" dirty="0" smtClean="0">
                  <a:latin typeface="+mn-ea"/>
                </a:rPr>
                <a:t>。</a:t>
              </a:r>
              <a:r>
                <a:rPr lang="ja-JP" altLang="en-US" dirty="0">
                  <a:latin typeface="+mn-ea"/>
                </a:rPr>
                <a:t>また同じく夏バテ対策として向いている栄養価としてビタミン</a:t>
              </a:r>
              <a:r>
                <a:rPr lang="en-US" altLang="ja-JP" dirty="0">
                  <a:latin typeface="+mn-ea"/>
                </a:rPr>
                <a:t>B1</a:t>
              </a:r>
              <a:r>
                <a:rPr lang="ja-JP" altLang="en-US" dirty="0" err="1">
                  <a:latin typeface="+mn-ea"/>
                </a:rPr>
                <a:t>、</a:t>
              </a:r>
              <a:r>
                <a:rPr lang="en-US" altLang="ja-JP" dirty="0">
                  <a:latin typeface="+mn-ea"/>
                </a:rPr>
                <a:t>B</a:t>
              </a:r>
              <a:r>
                <a:rPr lang="ja-JP" altLang="en-US" dirty="0">
                  <a:latin typeface="+mn-ea"/>
                </a:rPr>
                <a:t>２もあります。特に夏バテが毎年激しい人は夏にピーマンを積極的に取ることをお勧めします。またビタミン</a:t>
              </a:r>
              <a:r>
                <a:rPr lang="en-US" altLang="ja-JP" dirty="0">
                  <a:latin typeface="+mn-ea"/>
                </a:rPr>
                <a:t>B</a:t>
              </a:r>
              <a:r>
                <a:rPr lang="ja-JP" altLang="en-US" dirty="0">
                  <a:latin typeface="+mn-ea"/>
                </a:rPr>
                <a:t>群も過熱に強いと言われているお野菜なので、炒め料理に使うだけでも全然違います。ぜひ夏バテが多い人は食べてください。また豚肉と一緒に炒めて食べると更に効果は上がります。</a:t>
              </a:r>
              <a:endParaRPr kumimoji="1" lang="ja-JP" altLang="en-US" dirty="0">
                <a:latin typeface="+mn-ea"/>
              </a:endParaRPr>
            </a:p>
          </p:txBody>
        </p:sp>
        <p:sp>
          <p:nvSpPr>
            <p:cNvPr id="5" name="テキスト ボックス 4"/>
            <p:cNvSpPr txBox="1"/>
            <p:nvPr/>
          </p:nvSpPr>
          <p:spPr>
            <a:xfrm>
              <a:off x="7674968" y="6370817"/>
              <a:ext cx="3719288" cy="369332"/>
            </a:xfrm>
            <a:prstGeom prst="rect">
              <a:avLst/>
            </a:prstGeom>
            <a:noFill/>
          </p:spPr>
          <p:txBody>
            <a:bodyPr wrap="none" rtlCol="0">
              <a:spAutoFit/>
            </a:bodyPr>
            <a:lstStyle/>
            <a:p>
              <a:r>
                <a:rPr lang="en-US" altLang="ja-JP" dirty="0">
                  <a:latin typeface="+mn-ea"/>
                </a:rPr>
                <a:t>https://gourmet-note.jp/posts/2307</a:t>
              </a:r>
              <a:endParaRPr kumimoji="1" lang="ja-JP" altLang="en-US" dirty="0">
                <a:latin typeface="+mn-ea"/>
              </a:endParaRPr>
            </a:p>
          </p:txBody>
        </p:sp>
      </p:grpSp>
      <p:sp>
        <p:nvSpPr>
          <p:cNvPr id="17" name="テキスト ボックス 16"/>
          <p:cNvSpPr txBox="1"/>
          <p:nvPr/>
        </p:nvSpPr>
        <p:spPr>
          <a:xfrm>
            <a:off x="3826094" y="283081"/>
            <a:ext cx="5779146" cy="584775"/>
          </a:xfrm>
          <a:prstGeom prst="rect">
            <a:avLst/>
          </a:prstGeom>
          <a:noFill/>
        </p:spPr>
        <p:txBody>
          <a:bodyPr wrap="none" rtlCol="0">
            <a:spAutoFit/>
          </a:bodyPr>
          <a:lstStyle/>
          <a:p>
            <a:r>
              <a:rPr lang="ja-JP" altLang="en-US" sz="3200" dirty="0" smtClean="0"/>
              <a:t>説明を聞いて納得してもらおう！</a:t>
            </a:r>
            <a:endParaRPr kumimoji="1" lang="ja-JP" altLang="en-US" sz="3200" dirty="0"/>
          </a:p>
        </p:txBody>
      </p:sp>
    </p:spTree>
    <p:extLst>
      <p:ext uri="{BB962C8B-B14F-4D97-AF65-F5344CB8AC3E}">
        <p14:creationId xmlns:p14="http://schemas.microsoft.com/office/powerpoint/2010/main" val="2918023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79413" y="193675"/>
            <a:ext cx="11549062" cy="763588"/>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DAAE83"/>
              </a:solidFill>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587" y="3814762"/>
            <a:ext cx="3057526" cy="3057526"/>
          </a:xfrm>
          <a:prstGeom prst="rect">
            <a:avLst/>
          </a:prstGeom>
        </p:spPr>
      </p:pic>
      <p:sp>
        <p:nvSpPr>
          <p:cNvPr id="2" name="雲形吹き出し 1"/>
          <p:cNvSpPr/>
          <p:nvPr/>
        </p:nvSpPr>
        <p:spPr>
          <a:xfrm>
            <a:off x="3493132" y="1544827"/>
            <a:ext cx="7899313" cy="3807502"/>
          </a:xfrm>
          <a:prstGeom prst="cloudCallout">
            <a:avLst>
              <a:gd name="adj1" fmla="val -55533"/>
              <a:gd name="adj2" fmla="val 5116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3208394" y="266360"/>
            <a:ext cx="5770712" cy="584775"/>
          </a:xfrm>
          <a:prstGeom prst="rect">
            <a:avLst/>
          </a:prstGeom>
          <a:noFill/>
        </p:spPr>
        <p:txBody>
          <a:bodyPr wrap="square" rtlCol="0">
            <a:spAutoFit/>
          </a:bodyPr>
          <a:lstStyle/>
          <a:p>
            <a:r>
              <a:rPr lang="ja-JP" altLang="en-US" sz="3200" dirty="0" smtClean="0"/>
              <a:t>なぜ、５</a:t>
            </a:r>
            <a:r>
              <a:rPr lang="ja-JP" altLang="en-US" sz="3200" dirty="0"/>
              <a:t>限目の授業は</a:t>
            </a:r>
            <a:r>
              <a:rPr lang="ja-JP" altLang="en-US" sz="3200" dirty="0" smtClean="0"/>
              <a:t>眠たい？</a:t>
            </a:r>
            <a:endParaRPr kumimoji="1" lang="ja-JP" altLang="en-US" sz="3200" dirty="0"/>
          </a:p>
        </p:txBody>
      </p:sp>
      <p:sp>
        <p:nvSpPr>
          <p:cNvPr id="6" name="テキスト ボックス 5"/>
          <p:cNvSpPr txBox="1"/>
          <p:nvPr/>
        </p:nvSpPr>
        <p:spPr>
          <a:xfrm>
            <a:off x="4826900" y="2863671"/>
            <a:ext cx="5294839" cy="1077218"/>
          </a:xfrm>
          <a:prstGeom prst="rect">
            <a:avLst/>
          </a:prstGeom>
          <a:noFill/>
          <a:ln w="28575">
            <a:noFill/>
          </a:ln>
        </p:spPr>
        <p:txBody>
          <a:bodyPr wrap="square" rtlCol="0">
            <a:spAutoFit/>
          </a:bodyPr>
          <a:lstStyle/>
          <a:p>
            <a:r>
              <a:rPr lang="ja-JP" altLang="en-US" sz="3200" dirty="0" smtClean="0"/>
              <a:t>グループで話し合って２０</a:t>
            </a:r>
            <a:r>
              <a:rPr lang="ja-JP" altLang="en-US" sz="3200" dirty="0"/>
              <a:t>０</a:t>
            </a:r>
            <a:r>
              <a:rPr lang="ja-JP" altLang="en-US" sz="3200" dirty="0" smtClean="0"/>
              <a:t>字以内でまとめましょう。</a:t>
            </a:r>
            <a:endParaRPr kumimoji="1" lang="en-US" altLang="ja-JP" sz="3200" dirty="0" smtClean="0"/>
          </a:p>
        </p:txBody>
      </p:sp>
    </p:spTree>
    <p:extLst>
      <p:ext uri="{BB962C8B-B14F-4D97-AF65-F5344CB8AC3E}">
        <p14:creationId xmlns:p14="http://schemas.microsoft.com/office/powerpoint/2010/main" val="3086514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79413" y="193675"/>
            <a:ext cx="11549062" cy="763588"/>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DAAE83"/>
              </a:solidFill>
            </a:endParaRPr>
          </a:p>
        </p:txBody>
      </p:sp>
      <p:sp>
        <p:nvSpPr>
          <p:cNvPr id="6" name="テキスト ボックス 5"/>
          <p:cNvSpPr txBox="1"/>
          <p:nvPr/>
        </p:nvSpPr>
        <p:spPr>
          <a:xfrm>
            <a:off x="3208394" y="266360"/>
            <a:ext cx="5770712" cy="584775"/>
          </a:xfrm>
          <a:prstGeom prst="rect">
            <a:avLst/>
          </a:prstGeom>
          <a:noFill/>
        </p:spPr>
        <p:txBody>
          <a:bodyPr wrap="square" rtlCol="0">
            <a:spAutoFit/>
          </a:bodyPr>
          <a:lstStyle/>
          <a:p>
            <a:r>
              <a:rPr lang="ja-JP" altLang="en-US" sz="3200" dirty="0" smtClean="0"/>
              <a:t>なぜ、５</a:t>
            </a:r>
            <a:r>
              <a:rPr lang="ja-JP" altLang="en-US" sz="3200" dirty="0"/>
              <a:t>限目の授業は</a:t>
            </a:r>
            <a:r>
              <a:rPr lang="ja-JP" altLang="en-US" sz="3200" dirty="0" smtClean="0"/>
              <a:t>眠たい？</a:t>
            </a:r>
            <a:endParaRPr kumimoji="1" lang="ja-JP" altLang="en-US" sz="3200" dirty="0"/>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587" y="3814762"/>
            <a:ext cx="3057526" cy="3057526"/>
          </a:xfrm>
          <a:prstGeom prst="rect">
            <a:avLst/>
          </a:prstGeom>
        </p:spPr>
      </p:pic>
      <p:sp>
        <p:nvSpPr>
          <p:cNvPr id="2" name="雲形吹き出し 1"/>
          <p:cNvSpPr/>
          <p:nvPr/>
        </p:nvSpPr>
        <p:spPr>
          <a:xfrm>
            <a:off x="3703073" y="1499016"/>
            <a:ext cx="7899313" cy="3807502"/>
          </a:xfrm>
          <a:prstGeom prst="cloudCallout">
            <a:avLst>
              <a:gd name="adj1" fmla="val -55533"/>
              <a:gd name="adj2" fmla="val 5116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p:cNvSpPr txBox="1"/>
          <p:nvPr/>
        </p:nvSpPr>
        <p:spPr>
          <a:xfrm>
            <a:off x="4790646" y="2614919"/>
            <a:ext cx="6197918" cy="1446550"/>
          </a:xfrm>
          <a:prstGeom prst="rect">
            <a:avLst/>
          </a:prstGeom>
          <a:noFill/>
        </p:spPr>
        <p:txBody>
          <a:bodyPr wrap="square" rtlCol="0">
            <a:spAutoFit/>
          </a:bodyPr>
          <a:lstStyle/>
          <a:p>
            <a:r>
              <a:rPr lang="ja-JP" altLang="en-US" sz="4400" dirty="0" smtClean="0"/>
              <a:t>だって、眠たいんです。</a:t>
            </a:r>
            <a:endParaRPr lang="en-US" altLang="ja-JP" sz="4400" dirty="0" smtClean="0"/>
          </a:p>
          <a:p>
            <a:r>
              <a:rPr kumimoji="1" lang="ja-JP" altLang="en-US" sz="4400" dirty="0" smtClean="0"/>
              <a:t>仕方がないんです。</a:t>
            </a:r>
            <a:endParaRPr kumimoji="1" lang="ja-JP" altLang="en-US" sz="4400" dirty="0"/>
          </a:p>
        </p:txBody>
      </p:sp>
    </p:spTree>
    <p:extLst>
      <p:ext uri="{BB962C8B-B14F-4D97-AF65-F5344CB8AC3E}">
        <p14:creationId xmlns:p14="http://schemas.microsoft.com/office/powerpoint/2010/main" val="1544480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79413" y="193675"/>
            <a:ext cx="11549062" cy="763588"/>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DAAE83"/>
              </a:solidFill>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587" y="3814762"/>
            <a:ext cx="3057526" cy="3057526"/>
          </a:xfrm>
          <a:prstGeom prst="rect">
            <a:avLst/>
          </a:prstGeom>
        </p:spPr>
      </p:pic>
      <p:sp>
        <p:nvSpPr>
          <p:cNvPr id="2" name="雲形吹き出し 1"/>
          <p:cNvSpPr/>
          <p:nvPr/>
        </p:nvSpPr>
        <p:spPr>
          <a:xfrm>
            <a:off x="3781902" y="1497721"/>
            <a:ext cx="8209638" cy="4997669"/>
          </a:xfrm>
          <a:prstGeom prst="cloudCallout">
            <a:avLst>
              <a:gd name="adj1" fmla="val -60072"/>
              <a:gd name="adj2" fmla="val 1898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p:cNvSpPr txBox="1"/>
          <p:nvPr/>
        </p:nvSpPr>
        <p:spPr>
          <a:xfrm>
            <a:off x="4822180" y="2677980"/>
            <a:ext cx="5803780" cy="2554545"/>
          </a:xfrm>
          <a:prstGeom prst="rect">
            <a:avLst/>
          </a:prstGeom>
          <a:noFill/>
        </p:spPr>
        <p:txBody>
          <a:bodyPr wrap="square" rtlCol="0">
            <a:spAutoFit/>
          </a:bodyPr>
          <a:lstStyle/>
          <a:p>
            <a:r>
              <a:rPr lang="ja-JP" altLang="en-US" sz="3200" dirty="0" smtClean="0"/>
              <a:t>先生の授業を聞きたくないわけではないんです。</a:t>
            </a:r>
            <a:r>
              <a:rPr kumimoji="1" lang="ja-JP" altLang="en-US" sz="3200" dirty="0" smtClean="0"/>
              <a:t>本当は授業を聞きたいんですけど、私の体が勝手に眠たくなってしまって</a:t>
            </a:r>
            <a:r>
              <a:rPr lang="ja-JP" altLang="en-US" sz="3200" dirty="0"/>
              <a:t>・・・</a:t>
            </a:r>
            <a:r>
              <a:rPr kumimoji="1" lang="ja-JP" altLang="en-US" sz="3200" dirty="0" smtClean="0"/>
              <a:t>。仕方がないんです。</a:t>
            </a:r>
            <a:endParaRPr kumimoji="1" lang="ja-JP" altLang="en-US" sz="3200" dirty="0"/>
          </a:p>
        </p:txBody>
      </p:sp>
      <p:sp>
        <p:nvSpPr>
          <p:cNvPr id="7" name="テキスト ボックス 6"/>
          <p:cNvSpPr txBox="1"/>
          <p:nvPr/>
        </p:nvSpPr>
        <p:spPr>
          <a:xfrm>
            <a:off x="3208394" y="266360"/>
            <a:ext cx="5770712" cy="584775"/>
          </a:xfrm>
          <a:prstGeom prst="rect">
            <a:avLst/>
          </a:prstGeom>
          <a:noFill/>
        </p:spPr>
        <p:txBody>
          <a:bodyPr wrap="square" rtlCol="0">
            <a:spAutoFit/>
          </a:bodyPr>
          <a:lstStyle/>
          <a:p>
            <a:r>
              <a:rPr lang="ja-JP" altLang="en-US" sz="3200" dirty="0" smtClean="0"/>
              <a:t>なぜ、５</a:t>
            </a:r>
            <a:r>
              <a:rPr lang="ja-JP" altLang="en-US" sz="3200" dirty="0"/>
              <a:t>限目の授業は</a:t>
            </a:r>
            <a:r>
              <a:rPr lang="ja-JP" altLang="en-US" sz="3200" dirty="0" smtClean="0"/>
              <a:t>眠たい？</a:t>
            </a:r>
            <a:endParaRPr kumimoji="1" lang="ja-JP" altLang="en-US" sz="3200" dirty="0"/>
          </a:p>
        </p:txBody>
      </p:sp>
    </p:spTree>
    <p:extLst>
      <p:ext uri="{BB962C8B-B14F-4D97-AF65-F5344CB8AC3E}">
        <p14:creationId xmlns:p14="http://schemas.microsoft.com/office/powerpoint/2010/main" val="670404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79413" y="193675"/>
            <a:ext cx="11549062" cy="763588"/>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DAAE83"/>
              </a:solidFill>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587" y="3814762"/>
            <a:ext cx="3057526" cy="3057526"/>
          </a:xfrm>
          <a:prstGeom prst="rect">
            <a:avLst/>
          </a:prstGeom>
        </p:spPr>
      </p:pic>
      <p:sp>
        <p:nvSpPr>
          <p:cNvPr id="2" name="雲形吹き出し 1"/>
          <p:cNvSpPr/>
          <p:nvPr/>
        </p:nvSpPr>
        <p:spPr>
          <a:xfrm>
            <a:off x="3592714" y="1371753"/>
            <a:ext cx="8599286" cy="4761033"/>
          </a:xfrm>
          <a:prstGeom prst="cloudCallout">
            <a:avLst>
              <a:gd name="adj1" fmla="val -58025"/>
              <a:gd name="adj2" fmla="val 25024"/>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p:cNvSpPr txBox="1"/>
          <p:nvPr/>
        </p:nvSpPr>
        <p:spPr>
          <a:xfrm>
            <a:off x="5164692" y="2411361"/>
            <a:ext cx="5365234" cy="2554545"/>
          </a:xfrm>
          <a:prstGeom prst="rect">
            <a:avLst/>
          </a:prstGeom>
          <a:noFill/>
        </p:spPr>
        <p:txBody>
          <a:bodyPr wrap="square" rtlCol="0">
            <a:spAutoFit/>
          </a:bodyPr>
          <a:lstStyle/>
          <a:p>
            <a:r>
              <a:rPr lang="ja-JP" altLang="en-US" sz="3200" dirty="0" smtClean="0"/>
              <a:t>なぜ、５限目の授業は眠たくなるのか？ウトウトしてたら注意された！</a:t>
            </a:r>
            <a:endParaRPr lang="en-US" altLang="ja-JP" sz="3200" dirty="0" smtClean="0"/>
          </a:p>
          <a:p>
            <a:r>
              <a:rPr kumimoji="1" lang="ja-JP" altLang="en-US" sz="3200" dirty="0" smtClean="0"/>
              <a:t>教科担当者を納得させる説明</a:t>
            </a:r>
            <a:endParaRPr kumimoji="1" lang="en-US" altLang="ja-JP" sz="3200" dirty="0" smtClean="0"/>
          </a:p>
          <a:p>
            <a:r>
              <a:rPr kumimoji="1" lang="ja-JP" altLang="en-US" sz="3200" dirty="0" smtClean="0"/>
              <a:t>（言い訳）を考えよう！</a:t>
            </a:r>
            <a:endParaRPr kumimoji="1" lang="ja-JP" altLang="en-US" sz="3200" dirty="0"/>
          </a:p>
        </p:txBody>
      </p:sp>
      <p:sp>
        <p:nvSpPr>
          <p:cNvPr id="7" name="テキスト ボックス 6"/>
          <p:cNvSpPr txBox="1"/>
          <p:nvPr/>
        </p:nvSpPr>
        <p:spPr>
          <a:xfrm>
            <a:off x="3208394" y="266360"/>
            <a:ext cx="5770712" cy="584775"/>
          </a:xfrm>
          <a:prstGeom prst="rect">
            <a:avLst/>
          </a:prstGeom>
          <a:noFill/>
        </p:spPr>
        <p:txBody>
          <a:bodyPr wrap="square" rtlCol="0">
            <a:spAutoFit/>
          </a:bodyPr>
          <a:lstStyle/>
          <a:p>
            <a:r>
              <a:rPr lang="ja-JP" altLang="en-US" sz="3200" dirty="0" smtClean="0"/>
              <a:t>なぜ、５</a:t>
            </a:r>
            <a:r>
              <a:rPr lang="ja-JP" altLang="en-US" sz="3200" dirty="0"/>
              <a:t>限目の授業は</a:t>
            </a:r>
            <a:r>
              <a:rPr lang="ja-JP" altLang="en-US" sz="3200" dirty="0" smtClean="0"/>
              <a:t>眠たい？</a:t>
            </a:r>
            <a:endParaRPr kumimoji="1" lang="ja-JP" altLang="en-US" sz="3200" dirty="0"/>
          </a:p>
        </p:txBody>
      </p:sp>
    </p:spTree>
    <p:extLst>
      <p:ext uri="{BB962C8B-B14F-4D97-AF65-F5344CB8AC3E}">
        <p14:creationId xmlns:p14="http://schemas.microsoft.com/office/powerpoint/2010/main" val="1849618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79413" y="193675"/>
            <a:ext cx="11549062" cy="763588"/>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DAAE83"/>
              </a:solidFill>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587" y="3814762"/>
            <a:ext cx="3057526" cy="3057526"/>
          </a:xfrm>
          <a:prstGeom prst="rect">
            <a:avLst/>
          </a:prstGeom>
        </p:spPr>
      </p:pic>
      <p:sp>
        <p:nvSpPr>
          <p:cNvPr id="2" name="雲形吹き出し 1"/>
          <p:cNvSpPr/>
          <p:nvPr/>
        </p:nvSpPr>
        <p:spPr>
          <a:xfrm>
            <a:off x="3703073" y="1499016"/>
            <a:ext cx="7899313" cy="3807502"/>
          </a:xfrm>
          <a:prstGeom prst="cloudCallout">
            <a:avLst>
              <a:gd name="adj1" fmla="val -55533"/>
              <a:gd name="adj2" fmla="val 5116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p:cNvSpPr txBox="1"/>
          <p:nvPr/>
        </p:nvSpPr>
        <p:spPr>
          <a:xfrm>
            <a:off x="5027134" y="2331134"/>
            <a:ext cx="5173159" cy="2123658"/>
          </a:xfrm>
          <a:prstGeom prst="rect">
            <a:avLst/>
          </a:prstGeom>
          <a:noFill/>
        </p:spPr>
        <p:txBody>
          <a:bodyPr wrap="square" rtlCol="0">
            <a:spAutoFit/>
          </a:bodyPr>
          <a:lstStyle/>
          <a:p>
            <a:r>
              <a:rPr lang="ja-JP" altLang="en-US" sz="4400" dirty="0" smtClean="0"/>
              <a:t>まずは、キーワードになりそうな言葉を出してみましょう！</a:t>
            </a:r>
            <a:endParaRPr kumimoji="1" lang="ja-JP" altLang="en-US" sz="4400" dirty="0"/>
          </a:p>
        </p:txBody>
      </p:sp>
      <p:sp>
        <p:nvSpPr>
          <p:cNvPr id="7" name="テキスト ボックス 6"/>
          <p:cNvSpPr txBox="1"/>
          <p:nvPr/>
        </p:nvSpPr>
        <p:spPr>
          <a:xfrm>
            <a:off x="3208394" y="266360"/>
            <a:ext cx="5770712" cy="584775"/>
          </a:xfrm>
          <a:prstGeom prst="rect">
            <a:avLst/>
          </a:prstGeom>
          <a:noFill/>
        </p:spPr>
        <p:txBody>
          <a:bodyPr wrap="square" rtlCol="0">
            <a:spAutoFit/>
          </a:bodyPr>
          <a:lstStyle/>
          <a:p>
            <a:r>
              <a:rPr lang="ja-JP" altLang="en-US" sz="3200" dirty="0" smtClean="0"/>
              <a:t>なぜ、５</a:t>
            </a:r>
            <a:r>
              <a:rPr lang="ja-JP" altLang="en-US" sz="3200" dirty="0"/>
              <a:t>限目の授業は</a:t>
            </a:r>
            <a:r>
              <a:rPr lang="ja-JP" altLang="en-US" sz="3200" dirty="0" smtClean="0"/>
              <a:t>眠たい？</a:t>
            </a:r>
            <a:endParaRPr kumimoji="1" lang="ja-JP" altLang="en-US" sz="3200" dirty="0"/>
          </a:p>
        </p:txBody>
      </p:sp>
    </p:spTree>
    <p:extLst>
      <p:ext uri="{BB962C8B-B14F-4D97-AF65-F5344CB8AC3E}">
        <p14:creationId xmlns:p14="http://schemas.microsoft.com/office/powerpoint/2010/main" val="13190090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79413" y="193675"/>
            <a:ext cx="11549062" cy="763588"/>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DAAE83"/>
              </a:solidFill>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587" y="3814762"/>
            <a:ext cx="3057526" cy="3057526"/>
          </a:xfrm>
          <a:prstGeom prst="rect">
            <a:avLst/>
          </a:prstGeom>
        </p:spPr>
      </p:pic>
      <p:sp>
        <p:nvSpPr>
          <p:cNvPr id="4" name="テキスト ボックス 3"/>
          <p:cNvSpPr txBox="1"/>
          <p:nvPr/>
        </p:nvSpPr>
        <p:spPr>
          <a:xfrm>
            <a:off x="762872" y="1331700"/>
            <a:ext cx="7518674" cy="769441"/>
          </a:xfrm>
          <a:prstGeom prst="rect">
            <a:avLst/>
          </a:prstGeom>
          <a:noFill/>
        </p:spPr>
        <p:txBody>
          <a:bodyPr wrap="square" rtlCol="0">
            <a:spAutoFit/>
          </a:bodyPr>
          <a:lstStyle/>
          <a:p>
            <a:r>
              <a:rPr lang="ja-JP" altLang="en-US" sz="4400" dirty="0" smtClean="0"/>
              <a:t>食べたら</a:t>
            </a:r>
            <a:r>
              <a:rPr lang="en-US" altLang="ja-JP" sz="4400" dirty="0" smtClean="0"/>
              <a:t>…</a:t>
            </a:r>
            <a:r>
              <a:rPr lang="ja-JP" altLang="en-US" sz="4400" dirty="0" smtClean="0"/>
              <a:t>なんか</a:t>
            </a:r>
            <a:r>
              <a:rPr lang="en-US" altLang="ja-JP" sz="4400" dirty="0" smtClean="0"/>
              <a:t>…</a:t>
            </a:r>
            <a:r>
              <a:rPr lang="ja-JP" altLang="en-US" sz="4400" dirty="0" smtClean="0"/>
              <a:t>眠た</a:t>
            </a:r>
            <a:r>
              <a:rPr lang="ja-JP" altLang="en-US" sz="4400" dirty="0"/>
              <a:t>い</a:t>
            </a:r>
            <a:endParaRPr lang="en-US" altLang="ja-JP" sz="4400" dirty="0" smtClean="0"/>
          </a:p>
        </p:txBody>
      </p:sp>
      <p:sp>
        <p:nvSpPr>
          <p:cNvPr id="9" name="テキスト ボックス 8"/>
          <p:cNvSpPr txBox="1"/>
          <p:nvPr/>
        </p:nvSpPr>
        <p:spPr>
          <a:xfrm>
            <a:off x="5495698" y="3797527"/>
            <a:ext cx="5950076" cy="769441"/>
          </a:xfrm>
          <a:prstGeom prst="rect">
            <a:avLst/>
          </a:prstGeom>
          <a:noFill/>
        </p:spPr>
        <p:txBody>
          <a:bodyPr wrap="square" rtlCol="0">
            <a:spAutoFit/>
          </a:bodyPr>
          <a:lstStyle/>
          <a:p>
            <a:r>
              <a:rPr kumimoji="1" lang="ja-JP" altLang="en-US" sz="4400" dirty="0" smtClean="0"/>
              <a:t>神経とか関係してそう</a:t>
            </a:r>
            <a:endParaRPr kumimoji="1" lang="ja-JP" altLang="en-US" sz="4400" dirty="0"/>
          </a:p>
        </p:txBody>
      </p:sp>
      <p:sp>
        <p:nvSpPr>
          <p:cNvPr id="7" name="テキスト ボックス 6"/>
          <p:cNvSpPr txBox="1"/>
          <p:nvPr/>
        </p:nvSpPr>
        <p:spPr>
          <a:xfrm>
            <a:off x="1551626" y="2449810"/>
            <a:ext cx="1398293" cy="769441"/>
          </a:xfrm>
          <a:prstGeom prst="rect">
            <a:avLst/>
          </a:prstGeom>
          <a:noFill/>
        </p:spPr>
        <p:txBody>
          <a:bodyPr wrap="square" rtlCol="0">
            <a:spAutoFit/>
          </a:bodyPr>
          <a:lstStyle/>
          <a:p>
            <a:r>
              <a:rPr lang="ja-JP" altLang="en-US" sz="4400" dirty="0"/>
              <a:t>消化</a:t>
            </a:r>
            <a:endParaRPr kumimoji="1" lang="ja-JP" altLang="en-US" sz="4400" dirty="0"/>
          </a:p>
        </p:txBody>
      </p:sp>
      <p:sp>
        <p:nvSpPr>
          <p:cNvPr id="10" name="テキスト ボックス 9"/>
          <p:cNvSpPr txBox="1"/>
          <p:nvPr/>
        </p:nvSpPr>
        <p:spPr>
          <a:xfrm>
            <a:off x="4635734" y="5083296"/>
            <a:ext cx="6936155" cy="1446550"/>
          </a:xfrm>
          <a:prstGeom prst="rect">
            <a:avLst/>
          </a:prstGeom>
          <a:noFill/>
        </p:spPr>
        <p:txBody>
          <a:bodyPr wrap="square" rtlCol="0">
            <a:spAutoFit/>
          </a:bodyPr>
          <a:lstStyle/>
          <a:p>
            <a:r>
              <a:rPr lang="ja-JP" altLang="en-US" sz="4400" dirty="0" smtClean="0"/>
              <a:t>眠いのは・・・脳がはたらいてなさそう</a:t>
            </a:r>
            <a:endParaRPr kumimoji="1" lang="ja-JP" altLang="en-US" sz="4400" dirty="0"/>
          </a:p>
        </p:txBody>
      </p:sp>
      <p:sp>
        <p:nvSpPr>
          <p:cNvPr id="11" name="テキスト ボックス 10"/>
          <p:cNvSpPr txBox="1"/>
          <p:nvPr/>
        </p:nvSpPr>
        <p:spPr>
          <a:xfrm>
            <a:off x="379413" y="3244748"/>
            <a:ext cx="1398293" cy="769441"/>
          </a:xfrm>
          <a:prstGeom prst="rect">
            <a:avLst/>
          </a:prstGeom>
          <a:noFill/>
        </p:spPr>
        <p:txBody>
          <a:bodyPr wrap="square" rtlCol="0">
            <a:spAutoFit/>
          </a:bodyPr>
          <a:lstStyle/>
          <a:p>
            <a:r>
              <a:rPr lang="ja-JP" altLang="en-US" sz="4400" dirty="0"/>
              <a:t>吸収</a:t>
            </a:r>
            <a:endParaRPr kumimoji="1" lang="ja-JP" altLang="en-US" sz="4400" dirty="0"/>
          </a:p>
        </p:txBody>
      </p:sp>
      <p:sp>
        <p:nvSpPr>
          <p:cNvPr id="12" name="テキスト ボックス 11"/>
          <p:cNvSpPr txBox="1"/>
          <p:nvPr/>
        </p:nvSpPr>
        <p:spPr>
          <a:xfrm>
            <a:off x="3669588" y="2584198"/>
            <a:ext cx="6888053" cy="769441"/>
          </a:xfrm>
          <a:prstGeom prst="rect">
            <a:avLst/>
          </a:prstGeom>
          <a:noFill/>
        </p:spPr>
        <p:txBody>
          <a:bodyPr wrap="square" rtlCol="0">
            <a:spAutoFit/>
          </a:bodyPr>
          <a:lstStyle/>
          <a:p>
            <a:r>
              <a:rPr lang="ja-JP" altLang="en-US" sz="4400" dirty="0" smtClean="0"/>
              <a:t>ホルモンも関係してそう</a:t>
            </a:r>
            <a:endParaRPr kumimoji="1" lang="ja-JP" altLang="en-US" sz="4400" dirty="0"/>
          </a:p>
        </p:txBody>
      </p:sp>
      <p:sp>
        <p:nvSpPr>
          <p:cNvPr id="13" name="テキスト ボックス 12"/>
          <p:cNvSpPr txBox="1"/>
          <p:nvPr/>
        </p:nvSpPr>
        <p:spPr>
          <a:xfrm>
            <a:off x="3208394" y="266360"/>
            <a:ext cx="5770712" cy="584775"/>
          </a:xfrm>
          <a:prstGeom prst="rect">
            <a:avLst/>
          </a:prstGeom>
          <a:noFill/>
        </p:spPr>
        <p:txBody>
          <a:bodyPr wrap="square" rtlCol="0">
            <a:spAutoFit/>
          </a:bodyPr>
          <a:lstStyle/>
          <a:p>
            <a:r>
              <a:rPr lang="ja-JP" altLang="en-US" sz="3200" dirty="0" smtClean="0"/>
              <a:t>なぜ、５</a:t>
            </a:r>
            <a:r>
              <a:rPr lang="ja-JP" altLang="en-US" sz="3200" dirty="0"/>
              <a:t>限目の授業は</a:t>
            </a:r>
            <a:r>
              <a:rPr lang="ja-JP" altLang="en-US" sz="3200" dirty="0" smtClean="0"/>
              <a:t>眠たい？</a:t>
            </a:r>
            <a:endParaRPr kumimoji="1" lang="ja-JP" altLang="en-US" sz="3200" dirty="0"/>
          </a:p>
        </p:txBody>
      </p:sp>
    </p:spTree>
    <p:extLst>
      <p:ext uri="{BB962C8B-B14F-4D97-AF65-F5344CB8AC3E}">
        <p14:creationId xmlns:p14="http://schemas.microsoft.com/office/powerpoint/2010/main" val="275509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79413" y="193675"/>
            <a:ext cx="11549062" cy="763588"/>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DAAE83"/>
              </a:solidFill>
            </a:endParaRPr>
          </a:p>
        </p:txBody>
      </p:sp>
      <p:pic>
        <p:nvPicPr>
          <p:cNvPr id="53" name="図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0259" y="2346849"/>
            <a:ext cx="11623014" cy="3015649"/>
          </a:xfrm>
          <a:prstGeom prst="rect">
            <a:avLst/>
          </a:prstGeom>
        </p:spPr>
      </p:pic>
      <p:sp>
        <p:nvSpPr>
          <p:cNvPr id="54" name="テキスト ボックス 53"/>
          <p:cNvSpPr txBox="1"/>
          <p:nvPr/>
        </p:nvSpPr>
        <p:spPr>
          <a:xfrm>
            <a:off x="704229" y="1804092"/>
            <a:ext cx="2262158" cy="523220"/>
          </a:xfrm>
          <a:prstGeom prst="rect">
            <a:avLst/>
          </a:prstGeom>
          <a:noFill/>
        </p:spPr>
        <p:txBody>
          <a:bodyPr wrap="none" rtlCol="0">
            <a:spAutoFit/>
          </a:bodyPr>
          <a:lstStyle/>
          <a:p>
            <a:r>
              <a:rPr kumimoji="1" lang="ja-JP" altLang="en-US" sz="2800" dirty="0" smtClean="0"/>
              <a:t>基本グループ</a:t>
            </a:r>
            <a:endParaRPr kumimoji="1" lang="ja-JP" altLang="en-US" sz="2800" dirty="0"/>
          </a:p>
        </p:txBody>
      </p:sp>
      <p:sp>
        <p:nvSpPr>
          <p:cNvPr id="55" name="テキスト ボックス 54"/>
          <p:cNvSpPr txBox="1"/>
          <p:nvPr/>
        </p:nvSpPr>
        <p:spPr>
          <a:xfrm>
            <a:off x="4268281" y="1820349"/>
            <a:ext cx="2262158" cy="523220"/>
          </a:xfrm>
          <a:prstGeom prst="rect">
            <a:avLst/>
          </a:prstGeom>
          <a:noFill/>
        </p:spPr>
        <p:txBody>
          <a:bodyPr wrap="none" rtlCol="0">
            <a:spAutoFit/>
          </a:bodyPr>
          <a:lstStyle/>
          <a:p>
            <a:r>
              <a:rPr kumimoji="1" lang="ja-JP" altLang="en-US" sz="2800" dirty="0" smtClean="0"/>
              <a:t>専門グループ</a:t>
            </a:r>
            <a:endParaRPr kumimoji="1" lang="ja-JP" altLang="en-US" sz="2800" dirty="0"/>
          </a:p>
        </p:txBody>
      </p:sp>
      <p:sp>
        <p:nvSpPr>
          <p:cNvPr id="56" name="テキスト ボックス 55"/>
          <p:cNvSpPr txBox="1"/>
          <p:nvPr/>
        </p:nvSpPr>
        <p:spPr>
          <a:xfrm>
            <a:off x="9029470" y="1797759"/>
            <a:ext cx="2262158" cy="523220"/>
          </a:xfrm>
          <a:prstGeom prst="rect">
            <a:avLst/>
          </a:prstGeom>
          <a:noFill/>
        </p:spPr>
        <p:txBody>
          <a:bodyPr wrap="none" rtlCol="0">
            <a:spAutoFit/>
          </a:bodyPr>
          <a:lstStyle/>
          <a:p>
            <a:r>
              <a:rPr kumimoji="1" lang="ja-JP" altLang="en-US" sz="2800" dirty="0" smtClean="0"/>
              <a:t>基本グループ</a:t>
            </a:r>
            <a:endParaRPr kumimoji="1" lang="ja-JP" altLang="en-US" sz="2800" dirty="0"/>
          </a:p>
        </p:txBody>
      </p:sp>
      <p:sp>
        <p:nvSpPr>
          <p:cNvPr id="8" name="テキスト ボックス 7"/>
          <p:cNvSpPr txBox="1"/>
          <p:nvPr/>
        </p:nvSpPr>
        <p:spPr>
          <a:xfrm>
            <a:off x="3208394" y="266360"/>
            <a:ext cx="5770712" cy="584775"/>
          </a:xfrm>
          <a:prstGeom prst="rect">
            <a:avLst/>
          </a:prstGeom>
          <a:noFill/>
        </p:spPr>
        <p:txBody>
          <a:bodyPr wrap="square" rtlCol="0">
            <a:spAutoFit/>
          </a:bodyPr>
          <a:lstStyle/>
          <a:p>
            <a:r>
              <a:rPr lang="ja-JP" altLang="en-US" sz="3200" dirty="0" smtClean="0"/>
              <a:t>なぜ、５</a:t>
            </a:r>
            <a:r>
              <a:rPr lang="ja-JP" altLang="en-US" sz="3200" dirty="0"/>
              <a:t>限目の授業は</a:t>
            </a:r>
            <a:r>
              <a:rPr lang="ja-JP" altLang="en-US" sz="3200" dirty="0" smtClean="0"/>
              <a:t>眠たい？</a:t>
            </a:r>
            <a:endParaRPr kumimoji="1" lang="ja-JP" altLang="en-US" sz="3200" dirty="0"/>
          </a:p>
        </p:txBody>
      </p:sp>
    </p:spTree>
    <p:extLst>
      <p:ext uri="{BB962C8B-B14F-4D97-AF65-F5344CB8AC3E}">
        <p14:creationId xmlns:p14="http://schemas.microsoft.com/office/powerpoint/2010/main" val="4106967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79413" y="193675"/>
            <a:ext cx="11549062" cy="763588"/>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DAAE83"/>
              </a:solidFill>
            </a:endParaRPr>
          </a:p>
        </p:txBody>
      </p:sp>
      <p:pic>
        <p:nvPicPr>
          <p:cNvPr id="53" name="図 52"/>
          <p:cNvPicPr>
            <a:picLocks noChangeAspect="1"/>
          </p:cNvPicPr>
          <p:nvPr/>
        </p:nvPicPr>
        <p:blipFill rotWithShape="1">
          <a:blip r:embed="rId3" cstate="print">
            <a:extLst>
              <a:ext uri="{28A0092B-C50C-407E-A947-70E740481C1C}">
                <a14:useLocalDpi xmlns:a14="http://schemas.microsoft.com/office/drawing/2010/main" val="0"/>
              </a:ext>
            </a:extLst>
          </a:blip>
          <a:srcRect t="-1" b="-1495"/>
          <a:stretch/>
        </p:blipFill>
        <p:spPr>
          <a:xfrm>
            <a:off x="379413" y="1680922"/>
            <a:ext cx="5415784" cy="4984120"/>
          </a:xfrm>
          <a:prstGeom prst="rect">
            <a:avLst/>
          </a:prstGeom>
        </p:spPr>
      </p:pic>
      <p:sp>
        <p:nvSpPr>
          <p:cNvPr id="54" name="テキスト ボックス 53"/>
          <p:cNvSpPr txBox="1"/>
          <p:nvPr/>
        </p:nvSpPr>
        <p:spPr>
          <a:xfrm>
            <a:off x="1801536" y="1184221"/>
            <a:ext cx="2262158" cy="523220"/>
          </a:xfrm>
          <a:prstGeom prst="rect">
            <a:avLst/>
          </a:prstGeom>
          <a:noFill/>
        </p:spPr>
        <p:txBody>
          <a:bodyPr wrap="none" rtlCol="0">
            <a:spAutoFit/>
          </a:bodyPr>
          <a:lstStyle/>
          <a:p>
            <a:r>
              <a:rPr kumimoji="1" lang="ja-JP" altLang="en-US" sz="2800" dirty="0" smtClean="0"/>
              <a:t>基本グループ</a:t>
            </a:r>
            <a:endParaRPr kumimoji="1" lang="ja-JP" altLang="en-US" sz="2800" dirty="0"/>
          </a:p>
        </p:txBody>
      </p:sp>
      <p:sp>
        <p:nvSpPr>
          <p:cNvPr id="8" name="テキスト ボックス 7"/>
          <p:cNvSpPr txBox="1"/>
          <p:nvPr/>
        </p:nvSpPr>
        <p:spPr>
          <a:xfrm>
            <a:off x="6450027" y="2457620"/>
            <a:ext cx="5184925" cy="2554545"/>
          </a:xfrm>
          <a:prstGeom prst="rect">
            <a:avLst/>
          </a:prstGeom>
          <a:noFill/>
          <a:ln w="28575">
            <a:noFill/>
          </a:ln>
        </p:spPr>
        <p:txBody>
          <a:bodyPr wrap="square" rtlCol="0">
            <a:spAutoFit/>
          </a:bodyPr>
          <a:lstStyle/>
          <a:p>
            <a:r>
              <a:rPr lang="ja-JP" altLang="en-US" sz="4000" dirty="0" smtClean="0"/>
              <a:t>①４人グループをつくる</a:t>
            </a:r>
            <a:endParaRPr lang="en-US" altLang="ja-JP" sz="4000" dirty="0" smtClean="0"/>
          </a:p>
          <a:p>
            <a:endParaRPr lang="en-US" altLang="ja-JP" sz="4000" dirty="0" smtClean="0"/>
          </a:p>
          <a:p>
            <a:r>
              <a:rPr lang="ja-JP" altLang="en-US" sz="4000" dirty="0" smtClean="0"/>
              <a:t>②テーマの担当を決める。</a:t>
            </a:r>
            <a:endParaRPr lang="en-US" altLang="ja-JP" sz="4000" dirty="0" smtClean="0"/>
          </a:p>
        </p:txBody>
      </p:sp>
      <p:sp>
        <p:nvSpPr>
          <p:cNvPr id="7" name="テキスト ボックス 6"/>
          <p:cNvSpPr txBox="1"/>
          <p:nvPr/>
        </p:nvSpPr>
        <p:spPr>
          <a:xfrm>
            <a:off x="3208394" y="266360"/>
            <a:ext cx="5770712" cy="584775"/>
          </a:xfrm>
          <a:prstGeom prst="rect">
            <a:avLst/>
          </a:prstGeom>
          <a:noFill/>
        </p:spPr>
        <p:txBody>
          <a:bodyPr wrap="square" rtlCol="0">
            <a:spAutoFit/>
          </a:bodyPr>
          <a:lstStyle/>
          <a:p>
            <a:r>
              <a:rPr lang="ja-JP" altLang="en-US" sz="3200" dirty="0" smtClean="0"/>
              <a:t>なぜ、５</a:t>
            </a:r>
            <a:r>
              <a:rPr lang="ja-JP" altLang="en-US" sz="3200" dirty="0"/>
              <a:t>限目の授業は</a:t>
            </a:r>
            <a:r>
              <a:rPr lang="ja-JP" altLang="en-US" sz="3200" dirty="0" smtClean="0"/>
              <a:t>眠たい？</a:t>
            </a:r>
            <a:endParaRPr kumimoji="1" lang="ja-JP" altLang="en-US" sz="3200" dirty="0"/>
          </a:p>
        </p:txBody>
      </p:sp>
    </p:spTree>
    <p:extLst>
      <p:ext uri="{BB962C8B-B14F-4D97-AF65-F5344CB8AC3E}">
        <p14:creationId xmlns:p14="http://schemas.microsoft.com/office/powerpoint/2010/main" val="583165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379413" y="193675"/>
            <a:ext cx="11549062" cy="763588"/>
          </a:xfrm>
          <a:prstGeom prst="rect">
            <a:avLst/>
          </a:prstGeom>
          <a:gradFill>
            <a:gsLst>
              <a:gs pos="0">
                <a:srgbClr val="6187FF"/>
              </a:gs>
              <a:gs pos="80000">
                <a:srgbClr val="6187FF"/>
              </a:gs>
              <a:gs pos="100000">
                <a:srgbClr val="99FFCC"/>
              </a:gs>
              <a:gs pos="100000">
                <a:srgbClr val="CCFFFF"/>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solidFill>
                <a:srgbClr val="DAAE83"/>
              </a:solidFill>
            </a:endParaRPr>
          </a:p>
        </p:txBody>
      </p:sp>
      <p:pic>
        <p:nvPicPr>
          <p:cNvPr id="53" name="図 52"/>
          <p:cNvPicPr>
            <a:picLocks noChangeAspect="1"/>
          </p:cNvPicPr>
          <p:nvPr/>
        </p:nvPicPr>
        <p:blipFill rotWithShape="1">
          <a:blip r:embed="rId3" cstate="print">
            <a:extLst>
              <a:ext uri="{28A0092B-C50C-407E-A947-70E740481C1C}">
                <a14:useLocalDpi xmlns:a14="http://schemas.microsoft.com/office/drawing/2010/main" val="0"/>
              </a:ext>
            </a:extLst>
          </a:blip>
          <a:srcRect t="-1" b="-972"/>
          <a:stretch/>
        </p:blipFill>
        <p:spPr>
          <a:xfrm>
            <a:off x="542159" y="1944060"/>
            <a:ext cx="5291081" cy="4624086"/>
          </a:xfrm>
          <a:prstGeom prst="rect">
            <a:avLst/>
          </a:prstGeom>
        </p:spPr>
      </p:pic>
      <p:sp>
        <p:nvSpPr>
          <p:cNvPr id="55" name="テキスト ボックス 54"/>
          <p:cNvSpPr txBox="1"/>
          <p:nvPr/>
        </p:nvSpPr>
        <p:spPr>
          <a:xfrm>
            <a:off x="1393499" y="1395857"/>
            <a:ext cx="2262158" cy="523220"/>
          </a:xfrm>
          <a:prstGeom prst="rect">
            <a:avLst/>
          </a:prstGeom>
          <a:noFill/>
        </p:spPr>
        <p:txBody>
          <a:bodyPr wrap="none" rtlCol="0">
            <a:spAutoFit/>
          </a:bodyPr>
          <a:lstStyle/>
          <a:p>
            <a:r>
              <a:rPr kumimoji="1" lang="ja-JP" altLang="en-US" sz="2800" dirty="0" smtClean="0"/>
              <a:t>専門グループ</a:t>
            </a:r>
            <a:endParaRPr kumimoji="1" lang="ja-JP" altLang="en-US" sz="2800" dirty="0"/>
          </a:p>
        </p:txBody>
      </p:sp>
      <p:sp>
        <p:nvSpPr>
          <p:cNvPr id="10" name="テキスト ボックス 9"/>
          <p:cNvSpPr txBox="1"/>
          <p:nvPr/>
        </p:nvSpPr>
        <p:spPr>
          <a:xfrm>
            <a:off x="6536207" y="2136954"/>
            <a:ext cx="4893793" cy="2554545"/>
          </a:xfrm>
          <a:prstGeom prst="rect">
            <a:avLst/>
          </a:prstGeom>
          <a:noFill/>
          <a:ln w="28575">
            <a:noFill/>
          </a:ln>
        </p:spPr>
        <p:txBody>
          <a:bodyPr wrap="square" rtlCol="0">
            <a:spAutoFit/>
          </a:bodyPr>
          <a:lstStyle/>
          <a:p>
            <a:r>
              <a:rPr lang="ja-JP" altLang="en-US" sz="3200" dirty="0" smtClean="0"/>
              <a:t>③テーマごとのグループになり、</a:t>
            </a:r>
            <a:r>
              <a:rPr kumimoji="1" lang="ja-JP" altLang="en-US" sz="3200" dirty="0" smtClean="0"/>
              <a:t>担当になった内容について、教科書、</a:t>
            </a:r>
            <a:r>
              <a:rPr kumimoji="1" lang="en-US" altLang="ja-JP" sz="3200" dirty="0" smtClean="0"/>
              <a:t>Web</a:t>
            </a:r>
            <a:r>
              <a:rPr kumimoji="1" lang="ja-JP" altLang="en-US" sz="3200" dirty="0" smtClean="0"/>
              <a:t>ページを参考にまとめる。</a:t>
            </a:r>
            <a:endParaRPr kumimoji="1" lang="en-US" altLang="ja-JP" sz="3200" dirty="0" smtClean="0"/>
          </a:p>
          <a:p>
            <a:endParaRPr kumimoji="1" lang="en-US" altLang="ja-JP" sz="3200" dirty="0" smtClean="0"/>
          </a:p>
        </p:txBody>
      </p:sp>
      <p:sp>
        <p:nvSpPr>
          <p:cNvPr id="7" name="テキスト ボックス 6"/>
          <p:cNvSpPr txBox="1"/>
          <p:nvPr/>
        </p:nvSpPr>
        <p:spPr>
          <a:xfrm>
            <a:off x="3208394" y="266360"/>
            <a:ext cx="5770712" cy="584775"/>
          </a:xfrm>
          <a:prstGeom prst="rect">
            <a:avLst/>
          </a:prstGeom>
          <a:noFill/>
        </p:spPr>
        <p:txBody>
          <a:bodyPr wrap="square" rtlCol="0">
            <a:spAutoFit/>
          </a:bodyPr>
          <a:lstStyle/>
          <a:p>
            <a:r>
              <a:rPr lang="ja-JP" altLang="en-US" sz="3200" dirty="0" smtClean="0"/>
              <a:t>なぜ、５</a:t>
            </a:r>
            <a:r>
              <a:rPr lang="ja-JP" altLang="en-US" sz="3200" dirty="0"/>
              <a:t>限目の授業は</a:t>
            </a:r>
            <a:r>
              <a:rPr lang="ja-JP" altLang="en-US" sz="3200" dirty="0" smtClean="0"/>
              <a:t>眠たい？</a:t>
            </a:r>
            <a:endParaRPr kumimoji="1" lang="ja-JP" altLang="en-US" sz="3200" dirty="0"/>
          </a:p>
        </p:txBody>
      </p:sp>
    </p:spTree>
    <p:extLst>
      <p:ext uri="{BB962C8B-B14F-4D97-AF65-F5344CB8AC3E}">
        <p14:creationId xmlns:p14="http://schemas.microsoft.com/office/powerpoint/2010/main" val="2967626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647</Words>
  <Application>Microsoft Office PowerPoint</Application>
  <PresentationFormat>ワイド画面</PresentationFormat>
  <Paragraphs>59</Paragraphs>
  <Slides>14</Slides>
  <Notes>13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ＭＳ Ｐゴシック</vt:lpstr>
      <vt:lpstr>Arial</vt:lpstr>
      <vt:lpstr>Calibri</vt:lpstr>
      <vt:lpstr>Calibri Light</vt:lpstr>
      <vt:lpstr>Office テーマ</vt:lpstr>
      <vt:lpstr>なぜ、５限目の授業は眠たい？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2020-01-20T07:37:42Z</dcterms:created>
  <dcterms:modified xsi:type="dcterms:W3CDTF">2020-01-20T07:38:03Z</dcterms:modified>
</cp:coreProperties>
</file>